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1" r:id="rId1"/>
  </p:sldMasterIdLst>
  <p:notesMasterIdLst>
    <p:notesMasterId r:id="rId13"/>
  </p:notesMasterIdLst>
  <p:sldIdLst>
    <p:sldId id="366" r:id="rId2"/>
    <p:sldId id="389" r:id="rId3"/>
    <p:sldId id="433" r:id="rId4"/>
    <p:sldId id="434" r:id="rId5"/>
    <p:sldId id="435" r:id="rId6"/>
    <p:sldId id="436" r:id="rId7"/>
    <p:sldId id="440" r:id="rId8"/>
    <p:sldId id="437" r:id="rId9"/>
    <p:sldId id="439" r:id="rId10"/>
    <p:sldId id="438" r:id="rId11"/>
    <p:sldId id="400" r:id="rId1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  <a:srgbClr val="800080"/>
    <a:srgbClr val="CCFFCC"/>
    <a:srgbClr val="FF66CC"/>
    <a:srgbClr val="FFFF99"/>
    <a:srgbClr val="FFFFCC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4598" autoAdjust="0"/>
  </p:normalViewPr>
  <p:slideViewPr>
    <p:cSldViewPr>
      <p:cViewPr>
        <p:scale>
          <a:sx n="98" d="100"/>
          <a:sy n="98" d="100"/>
        </p:scale>
        <p:origin x="-798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ashmakova_AA\Desktop\&#1056;&#1072;&#1073;&#1086;&#1090;&#1072;%2007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7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8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na\Desktop\&#1056;&#1072;&#1073;&#1086;&#1090;&#1072;%2004032016\&#1044;&#1054;&#1050;&#1051;&#1040;&#1044;\&#1052;&#1072;&#1090;&#1077;&#1088;&#1080;&#1072;&#1083;%20&#1085;&#1072;%20&#1057;&#1086;&#1074;&#1077;&#1090;\&#1051;&#1080;&#1089;&#1090;%20Microsoft%20Office%20Excel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Период ведения бизнеса,</a:t>
            </a:r>
          </a:p>
          <a:p>
            <a:pPr>
              <a:defRPr/>
            </a:pPr>
            <a:r>
              <a:rPr lang="ru-RU" dirty="0"/>
              <a:t> в % от общего </a:t>
            </a:r>
            <a:r>
              <a:rPr lang="ru-RU" dirty="0" smtClean="0"/>
              <a:t>числа</a:t>
            </a:r>
            <a:endParaRPr lang="ru-RU" dirty="0"/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'Лист1 (2)'!$B$1</c:f>
              <c:strCache>
                <c:ptCount val="1"/>
                <c:pt idx="0">
                  <c:v>Период ведения бизнеса, в % от общего числа респондентов</c:v>
                </c:pt>
              </c:strCache>
            </c:strRef>
          </c:tx>
          <c:dPt>
            <c:idx val="0"/>
            <c:spPr>
              <a:solidFill>
                <a:srgbClr val="FF66CC"/>
              </a:solidFill>
            </c:spPr>
          </c:dPt>
          <c:dPt>
            <c:idx val="1"/>
            <c:spPr>
              <a:solidFill>
                <a:srgbClr val="80008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8888888888888952E-2"/>
                  <c:y val="-0.125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59%</a:t>
                    </a:r>
                    <a:endParaRPr lang="en-US" sz="1200"/>
                  </a:p>
                </c:rich>
              </c:tx>
              <c:showVal val="1"/>
              <c:separator>; </c:separator>
            </c:dLbl>
            <c:dLbl>
              <c:idx val="1"/>
              <c:layout>
                <c:manualLayout>
                  <c:x val="-7.2222222222222451E-2"/>
                  <c:y val="5.555555555555545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34%</a:t>
                    </a:r>
                    <a:endParaRPr lang="en-US" sz="1200"/>
                  </a:p>
                </c:rich>
              </c:tx>
              <c:showVal val="1"/>
              <c:separator>; </c:separator>
            </c:dLbl>
            <c:dLbl>
              <c:idx val="2"/>
              <c:layout>
                <c:manualLayout>
                  <c:x val="-6.6666666666666693E-2"/>
                  <c:y val="-7.407407407407408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7%</a:t>
                    </a:r>
                    <a:endParaRPr lang="en-US"/>
                  </a:p>
                </c:rich>
              </c:tx>
              <c:showVal val="1"/>
              <c:separator>; </c:separator>
            </c:dLbl>
            <c:dLbl>
              <c:idx val="3"/>
              <c:layout>
                <c:manualLayout>
                  <c:x val="6.1111111111111192E-2"/>
                  <c:y val="-0.1064814814814818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0,7</a:t>
                    </a:r>
                    <a:r>
                      <a:rPr lang="ru-RU"/>
                      <a:t>%</a:t>
                    </a:r>
                    <a:endParaRPr lang="en-US"/>
                  </a:p>
                </c:rich>
              </c:tx>
              <c:showVal val="1"/>
              <c:separator>; </c:separator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eparator>; </c:separator>
            <c:showLeaderLines val="1"/>
          </c:dLbls>
          <c:cat>
            <c:strRef>
              <c:f>'Лист1 (2)'!$A$2:$A$4</c:f>
              <c:strCache>
                <c:ptCount val="3"/>
                <c:pt idx="0">
                  <c:v>более 5 лет</c:v>
                </c:pt>
                <c:pt idx="1">
                  <c:v>от 1 года до 5 лет</c:v>
                </c:pt>
                <c:pt idx="2">
                  <c:v>менее 1 года</c:v>
                </c:pt>
              </c:strCache>
            </c:strRef>
          </c:cat>
          <c:val>
            <c:numRef>
              <c:f>'Лист1 (2)'!$B$2:$B$4</c:f>
              <c:numCache>
                <c:formatCode>0%</c:formatCode>
                <c:ptCount val="3"/>
                <c:pt idx="0">
                  <c:v>0.59000000000000052</c:v>
                </c:pt>
                <c:pt idx="1">
                  <c:v>0.34000000000000041</c:v>
                </c:pt>
                <c:pt idx="2">
                  <c:v>7.0000000000000034E-2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198753280840125"/>
          <c:y val="0.32087561971420475"/>
          <c:w val="0.35134580052493436"/>
          <c:h val="0.580239136774569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Размер бизнеса респондентов,</a:t>
            </a:r>
          </a:p>
          <a:p>
            <a:pPr>
              <a:defRPr/>
            </a:pPr>
            <a:r>
              <a:rPr lang="ru-RU" dirty="0"/>
              <a:t> в % от общего числа </a:t>
            </a:r>
          </a:p>
        </c:rich>
      </c:tx>
      <c:layout>
        <c:manualLayout>
          <c:xMode val="edge"/>
          <c:yMode val="edge"/>
          <c:x val="0.21581413540572042"/>
          <c:y val="0"/>
        </c:manualLayout>
      </c:layout>
    </c:title>
    <c:plotArea>
      <c:layout>
        <c:manualLayout>
          <c:layoutTarget val="inner"/>
          <c:xMode val="edge"/>
          <c:yMode val="edge"/>
          <c:x val="0.13205932492018188"/>
          <c:y val="0.3645472440944883"/>
          <c:w val="0.34244737834229738"/>
          <c:h val="0.5483362496354615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 бизнеса, в % от общего числа респондентов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800080"/>
              </a:solidFill>
            </c:spPr>
          </c:dPt>
          <c:dLbls>
            <c:dLbl>
              <c:idx val="0"/>
              <c:layout>
                <c:manualLayout>
                  <c:x val="3.5997594074246762E-2"/>
                  <c:y val="-5.5555555555555455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5</a:t>
                    </a:r>
                    <a:r>
                      <a:rPr lang="en-US" sz="1200"/>
                      <a:t>6,3</a:t>
                    </a:r>
                    <a:r>
                      <a:rPr lang="ru-RU" sz="1200"/>
                      <a:t>%</a:t>
                    </a:r>
                    <a:endParaRPr lang="en-US" sz="1200"/>
                  </a:p>
                </c:rich>
              </c:tx>
              <c:showVal val="1"/>
              <c:separator>; </c:separator>
            </c:dLbl>
            <c:dLbl>
              <c:idx val="1"/>
              <c:layout>
                <c:manualLayout>
                  <c:x val="-2.3070296378726592E-2"/>
                  <c:y val="6.4814450277048921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3</a:t>
                    </a:r>
                    <a:r>
                      <a:rPr lang="ru-RU" sz="1200"/>
                      <a:t>3,8%</a:t>
                    </a:r>
                    <a:endParaRPr lang="en-US" sz="1200"/>
                  </a:p>
                </c:rich>
              </c:tx>
              <c:showVal val="1"/>
              <c:separator>; </c:separator>
            </c:dLbl>
            <c:dLbl>
              <c:idx val="2"/>
              <c:layout>
                <c:manualLayout>
                  <c:x val="-6.666666666666668E-2"/>
                  <c:y val="-7.407407407407407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7</a:t>
                    </a:r>
                    <a:r>
                      <a:rPr lang="ru-RU"/>
                      <a:t>,8%</a:t>
                    </a:r>
                    <a:endParaRPr lang="en-US"/>
                  </a:p>
                </c:rich>
              </c:tx>
              <c:showVal val="1"/>
              <c:separator>; </c:separator>
            </c:dLbl>
            <c:dLbl>
              <c:idx val="3"/>
              <c:layout>
                <c:manualLayout>
                  <c:x val="4.9545952089112076E-2"/>
                  <c:y val="-7.4074074074074028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2</a:t>
                    </a:r>
                    <a:r>
                      <a:rPr lang="ru-RU"/>
                      <a:t>,1%</a:t>
                    </a:r>
                    <a:endParaRPr lang="en-US"/>
                  </a:p>
                </c:rich>
              </c:tx>
              <c:showVal val="1"/>
              <c:separator>; </c:separator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eparator>; 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микропредприятия</c:v>
                </c:pt>
                <c:pt idx="1">
                  <c:v>малый бизнес</c:v>
                </c:pt>
                <c:pt idx="2">
                  <c:v>средний  бизнес</c:v>
                </c:pt>
                <c:pt idx="3">
                  <c:v>крупный бизнес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56.3</c:v>
                </c:pt>
                <c:pt idx="1">
                  <c:v>33.800000000000004</c:v>
                </c:pt>
                <c:pt idx="2">
                  <c:v>7.8</c:v>
                </c:pt>
                <c:pt idx="3">
                  <c:v>2.1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861811347008863"/>
          <c:y val="0.3208756197142042"/>
          <c:w val="0.39471525021809961"/>
          <c:h val="0.5802391367745695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Среднемесячный доход на одного члена семьи, </a:t>
            </a:r>
            <a:r>
              <a:rPr lang="ru-RU" dirty="0" smtClean="0"/>
              <a:t>в </a:t>
            </a:r>
            <a:r>
              <a:rPr lang="ru-RU" dirty="0"/>
              <a:t>% от общего числа респондентов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466137092854528"/>
          <c:y val="0.35065835520559935"/>
          <c:w val="0.35100848655190631"/>
          <c:h val="0.55759550889472154"/>
        </c:manualLayout>
      </c:layout>
      <c:doughnutChart>
        <c:varyColors val="1"/>
        <c:ser>
          <c:idx val="0"/>
          <c:order val="0"/>
          <c:tx>
            <c:strRef>
              <c:f>'Лист1 (3)'!$B$1</c:f>
              <c:strCache>
                <c:ptCount val="1"/>
                <c:pt idx="0">
                  <c:v>среднемесячный доход на 1 члена семьи, в % от общего числа респондентов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44444444444445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21,1</a:t>
                    </a:r>
                    <a:r>
                      <a:rPr lang="ru-RU" b="1"/>
                      <a:t>%</a:t>
                    </a:r>
                    <a:endParaRPr lang="en-US" b="1"/>
                  </a:p>
                </c:rich>
              </c:tx>
              <c:showVal val="1"/>
            </c:dLbl>
            <c:dLbl>
              <c:idx val="1"/>
              <c:layout>
                <c:manualLayout>
                  <c:x val="0.1111111111111111"/>
                  <c:y val="-1.3888888888888947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57,8</a:t>
                    </a:r>
                    <a:r>
                      <a:rPr lang="ru-RU" b="1"/>
                      <a:t>%</a:t>
                    </a:r>
                    <a:endParaRPr lang="en-US" b="1"/>
                  </a:p>
                </c:rich>
              </c:tx>
              <c:showVal val="1"/>
            </c:dLbl>
            <c:dLbl>
              <c:idx val="2"/>
              <c:layout>
                <c:manualLayout>
                  <c:x val="-4.722222222222233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15,4</a:t>
                    </a:r>
                    <a:r>
                      <a:rPr lang="ru-RU" b="1"/>
                      <a:t>%</a:t>
                    </a:r>
                    <a:endParaRPr lang="en-US" b="1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47E-2"/>
                  <c:y val="-6.944444444444450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5,7</a:t>
                    </a:r>
                    <a:r>
                      <a:rPr lang="ru-RU" b="1"/>
                      <a:t>%</a:t>
                    </a:r>
                    <a:endParaRPr lang="en-US" b="1"/>
                  </a:p>
                </c:rich>
              </c:tx>
              <c:showVal val="1"/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'Лист1 (3)'!$A$2:$A$5</c:f>
              <c:strCache>
                <c:ptCount val="4"/>
                <c:pt idx="0">
                  <c:v>до 7 тыс. рублей</c:v>
                </c:pt>
                <c:pt idx="1">
                  <c:v>от 7 до 15 тыс. рублей</c:v>
                </c:pt>
                <c:pt idx="2">
                  <c:v>от 15 до 20 тыс. рублей</c:v>
                </c:pt>
                <c:pt idx="3">
                  <c:v>свыше 20 тыс. рублей</c:v>
                </c:pt>
              </c:strCache>
            </c:strRef>
          </c:cat>
          <c:val>
            <c:numRef>
              <c:f>'Лист1 (3)'!$B$2:$B$5</c:f>
              <c:numCache>
                <c:formatCode>0.0</c:formatCode>
                <c:ptCount val="4"/>
                <c:pt idx="0">
                  <c:v>21.1</c:v>
                </c:pt>
                <c:pt idx="1">
                  <c:v>57.8</c:v>
                </c:pt>
                <c:pt idx="2">
                  <c:v>15.4</c:v>
                </c:pt>
                <c:pt idx="3">
                  <c:v>5.7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958542062611652"/>
          <c:y val="0.39412438028579894"/>
          <c:w val="0.39292836296428768"/>
          <c:h val="0.55862642169728782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Общие условия ведения </a:t>
            </a:r>
            <a:r>
              <a:rPr lang="ru-RU" dirty="0" smtClean="0"/>
              <a:t>бизнеса, </a:t>
            </a:r>
            <a:r>
              <a:rPr lang="ru-RU" dirty="0"/>
              <a:t>в % от общего числа </a:t>
            </a:r>
          </a:p>
        </c:rich>
      </c:tx>
      <c:layout>
        <c:manualLayout>
          <c:xMode val="edge"/>
          <c:yMode val="edge"/>
          <c:x val="0.12357633420822418"/>
          <c:y val="0"/>
        </c:manualLayout>
      </c:layout>
    </c:title>
    <c:plotArea>
      <c:layout>
        <c:manualLayout>
          <c:layoutTarget val="inner"/>
          <c:xMode val="edge"/>
          <c:yMode val="edge"/>
          <c:x val="0.11157108486439195"/>
          <c:y val="0.25990995917177018"/>
          <c:w val="0.41019138232720931"/>
          <c:h val="0.68365230387868181"/>
        </c:manualLayout>
      </c:layout>
      <c:doughnutChart>
        <c:varyColors val="1"/>
        <c:ser>
          <c:idx val="0"/>
          <c:order val="0"/>
          <c:tx>
            <c:strRef>
              <c:f>'Лист1 (4)'!$B$1</c:f>
              <c:strCache>
                <c:ptCount val="1"/>
                <c:pt idx="0">
                  <c:v>Общие условия ведения предпринимательской деятельности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9999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6.944422572178472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11,3%</a:t>
                    </a:r>
                    <a:endParaRPr lang="en-US" sz="1200" b="1"/>
                  </a:p>
                </c:rich>
              </c:tx>
              <c:showVal val="1"/>
            </c:dLbl>
            <c:dLbl>
              <c:idx val="1"/>
              <c:layout>
                <c:manualLayout>
                  <c:x val="9.9999781277340313E-2"/>
                  <c:y val="-7.87037037037038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65,5%</a:t>
                    </a:r>
                    <a:endParaRPr lang="en-US" sz="1200" b="1"/>
                  </a:p>
                </c:rich>
              </c:tx>
              <c:showVal val="1"/>
            </c:dLbl>
            <c:dLbl>
              <c:idx val="2"/>
              <c:layout>
                <c:manualLayout>
                  <c:x val="-4.722222222222233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17,6%</a:t>
                    </a:r>
                    <a:endParaRPr lang="en-US" sz="1200" b="1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54E-2"/>
                  <c:y val="-6.94444444444445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5,6%</a:t>
                    </a:r>
                    <a:endParaRPr lang="en-US" sz="1200" b="1"/>
                  </a:p>
                </c:rich>
              </c:tx>
              <c:showVal val="1"/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'Лист1 (4)'!$A$2:$A$5</c:f>
              <c:strCache>
                <c:ptCount val="4"/>
                <c:pt idx="0">
                  <c:v>хорошие</c:v>
                </c:pt>
                <c:pt idx="1">
                  <c:v>удовлетворительные</c:v>
                </c:pt>
                <c:pt idx="2">
                  <c:v>неудовлетворительные</c:v>
                </c:pt>
                <c:pt idx="3">
                  <c:v>плохие</c:v>
                </c:pt>
              </c:strCache>
            </c:strRef>
          </c:cat>
          <c:val>
            <c:numRef>
              <c:f>'Лист1 (4)'!$B$2:$B$5</c:f>
              <c:numCache>
                <c:formatCode>0.0</c:formatCode>
                <c:ptCount val="4"/>
                <c:pt idx="0">
                  <c:v>11.3</c:v>
                </c:pt>
                <c:pt idx="1">
                  <c:v>65.5</c:v>
                </c:pt>
                <c:pt idx="2">
                  <c:v>17.600000000000001</c:v>
                </c:pt>
                <c:pt idx="3">
                  <c:v>5.6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77777777777772"/>
          <c:y val="0.32079760863225432"/>
          <c:w val="0.40555555555555556"/>
          <c:h val="0.60354330708661419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0"/>
            </a:pPr>
            <a:r>
              <a:rPr lang="ru-RU" sz="1700" dirty="0"/>
              <a:t>Насколько сложно начать бизнес </a:t>
            </a:r>
            <a:r>
              <a:rPr lang="ru-RU" sz="1700" dirty="0" smtClean="0"/>
              <a:t>с нуля в регионе,</a:t>
            </a:r>
          </a:p>
          <a:p>
            <a:pPr>
              <a:defRPr sz="1700"/>
            </a:pPr>
            <a:r>
              <a:rPr lang="ru-RU" sz="1700" dirty="0" smtClean="0"/>
              <a:t> в </a:t>
            </a:r>
            <a:r>
              <a:rPr lang="ru-RU" sz="1700" dirty="0"/>
              <a:t>% от общего числа </a:t>
            </a:r>
          </a:p>
        </c:rich>
      </c:tx>
      <c:layout>
        <c:manualLayout>
          <c:xMode val="edge"/>
          <c:yMode val="edge"/>
          <c:x val="8.6523765303658198E-2"/>
          <c:y val="0"/>
        </c:manualLayout>
      </c:layout>
    </c:title>
    <c:plotArea>
      <c:layout>
        <c:manualLayout>
          <c:layoutTarget val="inner"/>
          <c:xMode val="edge"/>
          <c:yMode val="edge"/>
          <c:x val="5.2431384142039156E-2"/>
          <c:y val="0.33676946631671117"/>
          <c:w val="0.4050913415022438"/>
          <c:h val="0.62241032370953631"/>
        </c:manualLayout>
      </c:layout>
      <c:doughnutChart>
        <c:varyColors val="1"/>
        <c:ser>
          <c:idx val="0"/>
          <c:order val="0"/>
          <c:tx>
            <c:strRef>
              <c:f>'Лист1 (5)'!$B$1</c:f>
              <c:strCache>
                <c:ptCount val="1"/>
                <c:pt idx="0">
                  <c:v>Общие условия ведения предпринимательской деятельности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44444444444445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83,1%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5574401128204048E-2"/>
                  <c:y val="-0.10648148148148177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7,7%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0.12556437465508788"/>
                  <c:y val="2.777741324001168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9,2%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63E-2"/>
                  <c:y val="-6.94444444444445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5,6%</a:t>
                    </a:r>
                    <a:endParaRPr lang="en-US" sz="1200" b="1"/>
                  </a:p>
                </c:rich>
              </c:tx>
              <c:showVal val="1"/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'Лист1 (5)'!$A$2:$A$4</c:f>
              <c:strCache>
                <c:ptCount val="3"/>
                <c:pt idx="0">
                  <c:v>сложно</c:v>
                </c:pt>
                <c:pt idx="1">
                  <c:v>легко</c:v>
                </c:pt>
                <c:pt idx="2">
                  <c:v>не определились</c:v>
                </c:pt>
              </c:strCache>
            </c:strRef>
          </c:cat>
          <c:val>
            <c:numRef>
              <c:f>'Лист1 (5)'!$B$2:$B$4</c:f>
              <c:numCache>
                <c:formatCode>0.0</c:formatCode>
                <c:ptCount val="3"/>
                <c:pt idx="0">
                  <c:v>83.1</c:v>
                </c:pt>
                <c:pt idx="1">
                  <c:v>9.2000000000000011</c:v>
                </c:pt>
                <c:pt idx="2">
                  <c:v>7.7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725429328074636"/>
          <c:y val="0.41823199183435478"/>
          <c:w val="0.32466673721102796"/>
          <c:h val="0.3807812044327793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Легко ли компании из другого региона</a:t>
            </a:r>
            <a:r>
              <a:rPr lang="ru-RU" sz="1600" baseline="0" dirty="0"/>
              <a:t> обосноваться в Смоленской области, </a:t>
            </a:r>
            <a:endParaRPr lang="ru-RU" sz="1600" baseline="0" dirty="0" smtClean="0"/>
          </a:p>
          <a:p>
            <a:pPr>
              <a:defRPr/>
            </a:pPr>
            <a:r>
              <a:rPr lang="ru-RU" sz="1600" baseline="0" dirty="0" smtClean="0"/>
              <a:t>в </a:t>
            </a:r>
            <a:r>
              <a:rPr lang="ru-RU" sz="1600" baseline="0" dirty="0"/>
              <a:t>% от общего числа</a:t>
            </a:r>
            <a:endParaRPr lang="ru-RU" sz="1600" dirty="0"/>
          </a:p>
        </c:rich>
      </c:tx>
      <c:layout>
        <c:manualLayout>
          <c:xMode val="edge"/>
          <c:yMode val="edge"/>
          <c:x val="0.16709501012533062"/>
          <c:y val="3.9289408392686785E-3"/>
        </c:manualLayout>
      </c:layout>
    </c:title>
    <c:plotArea>
      <c:layout>
        <c:manualLayout>
          <c:layoutTarget val="inner"/>
          <c:xMode val="edge"/>
          <c:yMode val="edge"/>
          <c:x val="0.16585080769338437"/>
          <c:y val="0.41653233352144886"/>
          <c:w val="0.33126487303676061"/>
          <c:h val="0.52304979953172492"/>
        </c:manualLayout>
      </c:layout>
      <c:doughnutChart>
        <c:varyColors val="1"/>
        <c:ser>
          <c:idx val="0"/>
          <c:order val="0"/>
          <c:tx>
            <c:strRef>
              <c:f>'Лист1 (6)'!$B$1</c:f>
              <c:strCache>
                <c:ptCount val="1"/>
                <c:pt idx="0">
                  <c:v>Общие условия ведения предпринимательской деятельности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44444444444445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59,2%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1480677883852788E-2"/>
                  <c:y val="3.289418428346400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21,8%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4.722222222222233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/>
                      <a:t>19%</a:t>
                    </a:r>
                    <a:endParaRPr lang="en-US" sz="120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1.388888888888897E-2"/>
                  <c:y val="-6.94444444444445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5,6%</a:t>
                    </a:r>
                    <a:endParaRPr lang="en-US" sz="1200" b="1"/>
                  </a:p>
                </c:rich>
              </c:tx>
              <c:showVal val="1"/>
            </c:dLbl>
            <c:spPr>
              <a:solidFill>
                <a:srgbClr val="FFFF99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'Лист1 (6)'!$A$2:$A$4</c:f>
              <c:strCache>
                <c:ptCount val="3"/>
                <c:pt idx="0">
                  <c:v>сложно</c:v>
                </c:pt>
                <c:pt idx="1">
                  <c:v>легко</c:v>
                </c:pt>
                <c:pt idx="2">
                  <c:v>не определились</c:v>
                </c:pt>
              </c:strCache>
            </c:strRef>
          </c:cat>
          <c:val>
            <c:numRef>
              <c:f>'Лист1 (6)'!$B$2:$B$4</c:f>
              <c:numCache>
                <c:formatCode>0.0</c:formatCode>
                <c:ptCount val="3"/>
                <c:pt idx="0">
                  <c:v>59.2</c:v>
                </c:pt>
                <c:pt idx="1">
                  <c:v>21.8</c:v>
                </c:pt>
                <c:pt idx="2">
                  <c:v>19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555964612671277"/>
          <c:y val="0.44589787832216682"/>
          <c:w val="0.36666270052353089"/>
          <c:h val="0.38478673446683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Оценка</a:t>
            </a:r>
            <a:r>
              <a:rPr lang="ru-RU" baseline="0"/>
              <a:t> деятельности органов власти на рынке, который представляет респондент</a:t>
            </a:r>
            <a:r>
              <a:rPr lang="ru-RU"/>
              <a:t>, %</a:t>
            </a:r>
          </a:p>
        </c:rich>
      </c:tx>
      <c:layout/>
    </c:title>
    <c:plotArea>
      <c:layout/>
      <c:doughnutChart>
        <c:varyColors val="1"/>
        <c:ser>
          <c:idx val="0"/>
          <c:order val="0"/>
          <c:tx>
            <c:strRef>
              <c:f>Лист3!$B$1:$B$3</c:f>
              <c:strCache>
                <c:ptCount val="1"/>
                <c:pt idx="0">
                  <c:v>Удельный вес от общего количества, %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21,8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21,8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18,3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32,5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pPr>
              <a:solidFill>
                <a:srgbClr val="FFFFCC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Лист3!$A$4:$A$8</c:f>
              <c:strCache>
                <c:ptCount val="5"/>
                <c:pt idx="0">
                  <c:v>помогают бизнесу своими действиями</c:v>
                </c:pt>
                <c:pt idx="1">
                  <c:v>ничего не предпринимают</c:v>
                </c:pt>
                <c:pt idx="2">
                  <c:v>не предпринимают действий, но их участие необходимо</c:v>
                </c:pt>
                <c:pt idx="3">
                  <c:v> мешают бизнесу</c:v>
                </c:pt>
                <c:pt idx="4">
                  <c:v>и помогают и мешают</c:v>
                </c:pt>
              </c:strCache>
            </c:strRef>
          </c:cat>
          <c:val>
            <c:numRef>
              <c:f>Лист3!$B$4:$B$8</c:f>
              <c:numCache>
                <c:formatCode>General</c:formatCode>
                <c:ptCount val="5"/>
                <c:pt idx="0">
                  <c:v>21.8</c:v>
                </c:pt>
                <c:pt idx="1">
                  <c:v>21.8</c:v>
                </c:pt>
                <c:pt idx="2">
                  <c:v>18.3</c:v>
                </c:pt>
                <c:pt idx="3">
                  <c:v>5.6</c:v>
                </c:pt>
                <c:pt idx="4">
                  <c:v>32.5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2628751186662"/>
          <c:y val="0.25251273071077635"/>
          <c:w val="0.32988757655293238"/>
          <c:h val="0.64349518810148765"/>
        </c:manualLayout>
      </c:layout>
    </c:legend>
    <c:plotVisOnly val="1"/>
  </c:chart>
  <c:spPr>
    <a:solidFill>
      <a:srgbClr val="FFFFCC"/>
    </a:solidFill>
    <a:ln w="15875">
      <a:solidFill>
        <a:schemeClr val="accent1"/>
      </a:solidFill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F18B14C-0B4A-45B9-9FB5-2C6D112E88CA}" type="datetimeFigureOut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B7095C-44EF-444C-8AA9-5CF368BBE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060AE7-0ADC-46A8-A544-A5A9DCCC1893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C6A63E-BC09-453D-AD3D-A526DB4B28E0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40191-16E9-4639-95BE-B73BAA2EF96F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4B0453-8187-4E14-85CB-25B6E8BE4DF2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715EA7-9AA5-49C6-83A7-444A85AF6AAA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A69FB8-327F-43D6-91A1-48357C8046C9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FD1C73-7322-4B01-90B2-491C87747DB6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980080-ADD8-4E68-8540-7F1069C1D77E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B2D888-48B6-4F3C-AC04-7BF476F0F31D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0D4B4E-D70E-4A1F-8CAA-C4466E31ED06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0FD47-1F7C-4205-8874-0D140D889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80298-6B8A-45EB-AE9B-44356A7B0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7733B-F93F-46E8-BACA-BCF5E6274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8A16-D478-428C-ABEB-302BE02B2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5326B-604D-4A39-BD7E-D29B21166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E7A2-DF60-4D3A-A990-83576FC45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B4CEF-9485-4535-A5EA-3DA2AD500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C4D3A-152D-468E-BD9A-7D433A80C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64D4-7C92-4D42-BDE5-AF596FCE4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B7E39-1A9F-4580-9EDC-6A5577B5A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292C5-7572-4DB1-B8B9-08A241CAE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07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B6DD6A6-C9D2-4104-ACF0-A31BCC151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81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0" r:id="rId1"/>
    <p:sldLayoutId id="2147485422" r:id="rId2"/>
    <p:sldLayoutId id="2147485431" r:id="rId3"/>
    <p:sldLayoutId id="2147485423" r:id="rId4"/>
    <p:sldLayoutId id="2147485424" r:id="rId5"/>
    <p:sldLayoutId id="2147485425" r:id="rId6"/>
    <p:sldLayoutId id="2147485426" r:id="rId7"/>
    <p:sldLayoutId id="2147485427" r:id="rId8"/>
    <p:sldLayoutId id="2147485432" r:id="rId9"/>
    <p:sldLayoutId id="2147485428" r:id="rId10"/>
    <p:sldLayoutId id="214748542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Office_Excel_97-20031.xls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Office_Excel_97-20033.xls"/><Relationship Id="rId5" Type="http://schemas.openxmlformats.org/officeDocument/2006/relationships/oleObject" Target="../embeddings/_____Microsoft_Office_Excel_97-20032.xls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Заголовок 7"/>
          <p:cNvSpPr>
            <a:spLocks noGrp="1"/>
          </p:cNvSpPr>
          <p:nvPr>
            <p:ph type="title"/>
          </p:nvPr>
        </p:nvSpPr>
        <p:spPr>
          <a:xfrm>
            <a:off x="642938" y="30003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Анализ результатов мониторинга </a:t>
            </a:r>
            <a:br>
              <a:rPr lang="ru-RU" sz="3200" b="1" smtClean="0"/>
            </a:br>
            <a:r>
              <a:rPr lang="ru-RU" sz="3200" b="1" smtClean="0"/>
              <a:t>состояния и развития конкурентной среды </a:t>
            </a:r>
            <a:br>
              <a:rPr lang="ru-RU" sz="3200" b="1" smtClean="0"/>
            </a:br>
            <a:r>
              <a:rPr lang="ru-RU" sz="3200" b="1" smtClean="0"/>
              <a:t>на рынках товаров, работ и услуг </a:t>
            </a:r>
            <a:br>
              <a:rPr lang="ru-RU" sz="3200" b="1" smtClean="0"/>
            </a:br>
            <a:r>
              <a:rPr lang="ru-RU" sz="3200" b="1" smtClean="0"/>
              <a:t>Смоленской области за 2015 год</a:t>
            </a:r>
            <a:br>
              <a:rPr lang="ru-RU" sz="3200" b="1" smtClean="0"/>
            </a:br>
            <a:r>
              <a:rPr lang="ru-RU" sz="3200" b="1" smtClean="0"/>
              <a:t> </a:t>
            </a:r>
            <a:br>
              <a:rPr lang="ru-RU" sz="3200" b="1" smtClean="0"/>
            </a:b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pic>
        <p:nvPicPr>
          <p:cNvPr id="717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00438"/>
            <a:ext cx="25717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500438"/>
            <a:ext cx="21431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Bashmakova_AA\Desktop\скачанные файл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3571876"/>
            <a:ext cx="2015084" cy="1800200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07950" y="0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</a:rPr>
              <a:t>Повышение конкурентоспособности – основной резерв роста экономики</a:t>
            </a:r>
          </a:p>
        </p:txBody>
      </p:sp>
      <p:pic>
        <p:nvPicPr>
          <p:cNvPr id="1434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84213" y="908050"/>
          <a:ext cx="7429500" cy="2248260"/>
        </p:xfrm>
        <a:graphic>
          <a:graphicData uri="http://schemas.openxmlformats.org/drawingml/2006/table">
            <a:tbl>
              <a:tblPr/>
              <a:tblGrid>
                <a:gridCol w="4670425"/>
                <a:gridCol w="2759075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Способы повышения конкурентоспособности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(по оценке предпринимателей)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числа респондентов, %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Покупка машин и 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персонала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Вывод на рынок новых продуктов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5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новых способов продвижения продукта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Покупка технологий, патентов, лицензий, ноу-хау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 расширение системы представительств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Ничего не предпринимал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827584" y="3284984"/>
          <a:ext cx="7072362" cy="341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Овал 7"/>
          <p:cNvSpPr/>
          <p:nvPr/>
        </p:nvSpPr>
        <p:spPr>
          <a:xfrm>
            <a:off x="6156325" y="1412875"/>
            <a:ext cx="1079500" cy="720725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227763" y="2420938"/>
            <a:ext cx="1008062" cy="215900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Заголовок 7"/>
          <p:cNvSpPr>
            <a:spLocks noGrp="1"/>
          </p:cNvSpPr>
          <p:nvPr>
            <p:ph type="title"/>
          </p:nvPr>
        </p:nvSpPr>
        <p:spPr>
          <a:xfrm>
            <a:off x="684213" y="220503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3200" b="1" smtClean="0"/>
              <a:t>СПАСИБО ЗА ВНИМАНИЕ!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1600" y="3876675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971600" y="341313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71600" y="4230688"/>
            <a:ext cx="7200800" cy="0"/>
          </a:xfrm>
          <a:prstGeom prst="line">
            <a:avLst/>
          </a:prstGeom>
          <a:ln w="92075" cmpd="tri">
            <a:solidFill>
              <a:schemeClr val="tx2"/>
            </a:solidFill>
            <a:miter lim="800000"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7"/>
          <p:cNvSpPr txBox="1">
            <a:spLocks/>
          </p:cNvSpPr>
          <p:nvPr/>
        </p:nvSpPr>
        <p:spPr bwMode="auto">
          <a:xfrm>
            <a:off x="684213" y="35734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200" b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200" b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параметры респондентов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714356"/>
            <a:ext cx="6000792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обработаны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анкеты предпринимателей</a:t>
            </a:r>
          </a:p>
        </p:txBody>
      </p:sp>
      <p:pic>
        <p:nvPicPr>
          <p:cNvPr id="1033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14313" y="4143375"/>
            <a:ext cx="4429125" cy="2571750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4716016" y="1268760"/>
          <a:ext cx="42862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26" name="Диаграмма 15"/>
          <p:cNvGraphicFramePr>
            <a:graphicFrameLocks/>
          </p:cNvGraphicFramePr>
          <p:nvPr/>
        </p:nvGraphicFramePr>
        <p:xfrm>
          <a:off x="4714875" y="4143375"/>
          <a:ext cx="4271963" cy="2571750"/>
        </p:xfrm>
        <a:graphic>
          <a:graphicData uri="http://schemas.openxmlformats.org/presentationml/2006/ole">
            <p:oleObj spid="_x0000_s1026" r:id="rId6" imgW="4273666" imgH="2572735" progId="Excel.Sheet.8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85750" y="4214813"/>
            <a:ext cx="4286250" cy="2432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Сферы деятельности респондентов</a:t>
            </a:r>
          </a:p>
          <a:p>
            <a:pPr algn="ctr">
              <a:defRPr/>
            </a:pPr>
            <a:endParaRPr lang="ru-RU" sz="800" dirty="0">
              <a:solidFill>
                <a:srgbClr val="FF0000"/>
              </a:solidFill>
            </a:endParaRPr>
          </a:p>
          <a:p>
            <a:pPr>
              <a:buFontTx/>
              <a:buChar char="-"/>
              <a:defRPr/>
            </a:pPr>
            <a:r>
              <a:rPr lang="ru-RU" sz="1400" dirty="0"/>
              <a:t> Розничная торговля – 34,5%;</a:t>
            </a:r>
          </a:p>
          <a:p>
            <a:pPr>
              <a:buFontTx/>
              <a:buChar char="-"/>
              <a:defRPr/>
            </a:pPr>
            <a:r>
              <a:rPr lang="ru-RU" sz="1400" dirty="0"/>
              <a:t> Сельское хозяйство – 7,8%;</a:t>
            </a:r>
          </a:p>
          <a:p>
            <a:pPr>
              <a:buFontTx/>
              <a:buChar char="-"/>
              <a:defRPr/>
            </a:pPr>
            <a:r>
              <a:rPr lang="ru-RU" sz="1400" dirty="0"/>
              <a:t> </a:t>
            </a:r>
            <a:r>
              <a:rPr lang="ru-RU" sz="1400"/>
              <a:t>Пищевая промышленность </a:t>
            </a:r>
            <a:r>
              <a:rPr lang="ru-RU" sz="1400" dirty="0"/>
              <a:t>– 6,3%;</a:t>
            </a:r>
          </a:p>
          <a:p>
            <a:pPr>
              <a:buFontTx/>
              <a:buChar char="-"/>
              <a:defRPr/>
            </a:pPr>
            <a:r>
              <a:rPr lang="ru-RU" sz="1400" dirty="0"/>
              <a:t> Строительство и транспорт – по 5,6%;</a:t>
            </a:r>
          </a:p>
          <a:p>
            <a:pPr>
              <a:buFontTx/>
              <a:buChar char="-"/>
              <a:defRPr/>
            </a:pPr>
            <a:r>
              <a:rPr lang="ru-RU" sz="1300" spc="-30" dirty="0"/>
              <a:t> Дошкольное и доп. образование детей - по 4,2%;</a:t>
            </a:r>
          </a:p>
          <a:p>
            <a:pPr>
              <a:buFontTx/>
              <a:buChar char="-"/>
              <a:defRPr/>
            </a:pPr>
            <a:r>
              <a:rPr lang="ru-RU" sz="1300" spc="-30" dirty="0"/>
              <a:t> Детский отдых и соц. услуги населению – по 3,5%;</a:t>
            </a:r>
          </a:p>
          <a:p>
            <a:pPr>
              <a:defRPr/>
            </a:pPr>
            <a:r>
              <a:rPr lang="ru-RU" sz="1300" spc="-30" dirty="0"/>
              <a:t>- Услуги в ЖКХ и здравоохранение – по 2,8%;</a:t>
            </a:r>
          </a:p>
          <a:p>
            <a:pPr>
              <a:defRPr/>
            </a:pPr>
            <a:r>
              <a:rPr lang="ru-RU" sz="1300" spc="-30" dirty="0"/>
              <a:t>- Иные сферы – 19,2%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179512" y="1268760"/>
          <a:ext cx="4392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Основные параметры респондентов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714356"/>
            <a:ext cx="6000792" cy="400110"/>
          </a:xfrm>
          <a:prstGeom prst="rect">
            <a:avLst/>
          </a:prstGeom>
          <a:solidFill>
            <a:schemeClr val="tx2">
              <a:lumMod val="20000"/>
              <a:lumOff val="80000"/>
              <a:alpha val="32000"/>
            </a:schemeClr>
          </a:solidFill>
          <a:ln cap="rnd" cmpd="thickThin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indent="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обработаны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анкет населения</a:t>
            </a:r>
          </a:p>
        </p:txBody>
      </p:sp>
      <p:pic>
        <p:nvPicPr>
          <p:cNvPr id="8200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714875" y="1214438"/>
            <a:ext cx="4000500" cy="2571750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202" name="TextBox 16"/>
          <p:cNvSpPr txBox="1">
            <a:spLocks noChangeArrowheads="1"/>
          </p:cNvSpPr>
          <p:nvPr/>
        </p:nvSpPr>
        <p:spPr bwMode="auto">
          <a:xfrm>
            <a:off x="4714875" y="1214438"/>
            <a:ext cx="3929063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Образование респондентов</a:t>
            </a:r>
          </a:p>
          <a:p>
            <a:pPr>
              <a:buFontTx/>
              <a:buChar char="-"/>
            </a:pPr>
            <a:r>
              <a:rPr lang="ru-RU" sz="1400"/>
              <a:t> высшее – 63,2%;</a:t>
            </a:r>
          </a:p>
          <a:p>
            <a:pPr>
              <a:buFontTx/>
              <a:buChar char="-"/>
            </a:pPr>
            <a:r>
              <a:rPr lang="ru-RU" sz="1400"/>
              <a:t> неполное высшее – 2,4%;</a:t>
            </a:r>
          </a:p>
          <a:p>
            <a:pPr>
              <a:buFontTx/>
              <a:buChar char="-"/>
            </a:pPr>
            <a:r>
              <a:rPr lang="ru-RU" sz="1400"/>
              <a:t> среднее специальное – 28,7%; </a:t>
            </a:r>
          </a:p>
          <a:p>
            <a:r>
              <a:rPr lang="ru-RU" sz="1400"/>
              <a:t> - общее образование – 5,1%;</a:t>
            </a:r>
          </a:p>
          <a:p>
            <a:r>
              <a:rPr lang="ru-RU" sz="1400"/>
              <a:t> - иное – 0,6%</a:t>
            </a:r>
          </a:p>
          <a:p>
            <a:pPr algn="ctr"/>
            <a:endParaRPr lang="ru-RU" sz="800">
              <a:solidFill>
                <a:srgbClr val="FF0000"/>
              </a:solidFill>
            </a:endParaRPr>
          </a:p>
          <a:p>
            <a:pPr algn="ctr"/>
            <a:r>
              <a:rPr lang="ru-RU" sz="1400">
                <a:solidFill>
                  <a:srgbClr val="FF0000"/>
                </a:solidFill>
              </a:rPr>
              <a:t>Социальный статус респондентов</a:t>
            </a:r>
          </a:p>
          <a:p>
            <a:r>
              <a:rPr lang="ru-RU" sz="1400"/>
              <a:t>- Работаю – 91,5%; </a:t>
            </a:r>
          </a:p>
          <a:p>
            <a:pPr>
              <a:buFontTx/>
              <a:buChar char="-"/>
            </a:pPr>
            <a:r>
              <a:rPr lang="ru-RU" sz="1400"/>
              <a:t> пенсионер – 5,9%;</a:t>
            </a:r>
          </a:p>
          <a:p>
            <a:pPr>
              <a:buFontTx/>
              <a:buChar char="-"/>
            </a:pPr>
            <a:r>
              <a:rPr lang="ru-RU" sz="1400"/>
              <a:t> не работаю – 2,3%;</a:t>
            </a:r>
          </a:p>
          <a:p>
            <a:r>
              <a:rPr lang="ru-RU" sz="1400"/>
              <a:t>- учусь – 0,3%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75" y="1214438"/>
            <a:ext cx="4357688" cy="2571750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8204" name="TextBox 17"/>
          <p:cNvSpPr txBox="1">
            <a:spLocks noChangeArrowheads="1"/>
          </p:cNvSpPr>
          <p:nvPr/>
        </p:nvSpPr>
        <p:spPr bwMode="auto">
          <a:xfrm>
            <a:off x="214313" y="1214438"/>
            <a:ext cx="40005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Охват территории</a:t>
            </a:r>
          </a:p>
          <a:p>
            <a:pPr>
              <a:buFontTx/>
              <a:buChar char="-"/>
            </a:pPr>
            <a:r>
              <a:rPr lang="ru-RU" sz="1400"/>
              <a:t> город Смоленск – 31%;</a:t>
            </a:r>
          </a:p>
          <a:p>
            <a:pPr>
              <a:buFontTx/>
              <a:buChar char="-"/>
            </a:pPr>
            <a:r>
              <a:rPr lang="ru-RU" sz="1400"/>
              <a:t> районы Смоленской области – 69%</a:t>
            </a:r>
          </a:p>
          <a:p>
            <a:pPr algn="ctr"/>
            <a:endParaRPr lang="ru-RU" sz="800">
              <a:solidFill>
                <a:srgbClr val="FF0000"/>
              </a:solidFill>
            </a:endParaRPr>
          </a:p>
          <a:p>
            <a:pPr algn="ctr"/>
            <a:r>
              <a:rPr lang="ru-RU" sz="1600">
                <a:solidFill>
                  <a:srgbClr val="FF0000"/>
                </a:solidFill>
              </a:rPr>
              <a:t>В опросе приняли участие</a:t>
            </a:r>
          </a:p>
          <a:p>
            <a:pPr>
              <a:buFontTx/>
              <a:buChar char="-"/>
            </a:pPr>
            <a:r>
              <a:rPr lang="ru-RU" sz="1400"/>
              <a:t> женщины – 74,9%;</a:t>
            </a:r>
          </a:p>
          <a:p>
            <a:pPr>
              <a:buFontTx/>
              <a:buChar char="-"/>
            </a:pPr>
            <a:r>
              <a:rPr lang="ru-RU" sz="1400"/>
              <a:t> мужчины – 25,1%</a:t>
            </a:r>
          </a:p>
          <a:p>
            <a:pPr>
              <a:buFontTx/>
              <a:buChar char="-"/>
            </a:pPr>
            <a:endParaRPr lang="ru-RU" sz="800"/>
          </a:p>
          <a:p>
            <a:pPr algn="ctr"/>
            <a:r>
              <a:rPr lang="ru-RU" sz="1600">
                <a:solidFill>
                  <a:srgbClr val="FF0000"/>
                </a:solidFill>
              </a:rPr>
              <a:t>Возрастной состав респондентов</a:t>
            </a:r>
          </a:p>
          <a:p>
            <a:pPr>
              <a:buFontTx/>
              <a:buChar char="-"/>
            </a:pPr>
            <a:r>
              <a:rPr lang="ru-RU" sz="1400"/>
              <a:t> от 18 – до 35 лет – 33,7%;</a:t>
            </a:r>
          </a:p>
          <a:p>
            <a:pPr>
              <a:buFontTx/>
              <a:buChar char="-"/>
            </a:pPr>
            <a:r>
              <a:rPr lang="ru-RU" sz="1400"/>
              <a:t> от 36 до 50 лет – 37%;</a:t>
            </a:r>
          </a:p>
          <a:p>
            <a:pPr>
              <a:buFontTx/>
              <a:buChar char="-"/>
            </a:pPr>
            <a:r>
              <a:rPr lang="ru-RU" sz="1400"/>
              <a:t> старше 50 лет – 29,3%</a:t>
            </a: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142844" y="3857628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Скругленный прямоугольник 20"/>
          <p:cNvSpPr/>
          <p:nvPr/>
        </p:nvSpPr>
        <p:spPr>
          <a:xfrm>
            <a:off x="4929188" y="4000500"/>
            <a:ext cx="3929062" cy="242887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solidFill>
                  <a:srgbClr val="FF0000"/>
                </a:solidFill>
              </a:rPr>
              <a:t>Усредненный портрет респондента</a:t>
            </a:r>
          </a:p>
          <a:p>
            <a:pPr algn="ctr">
              <a:defRPr/>
            </a:pPr>
            <a:endParaRPr lang="ru-RU" sz="8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</a:rPr>
              <a:t>Работающая женщина с высшим образованием, проживающая на территории области, в возрасте от   18 до 50 лет (экономически активное население), имеющая  1 – 2 детей, </a:t>
            </a:r>
          </a:p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</a:rPr>
              <a:t>со среднемесячным доходом на 1-го члена семьи от 7 до 15 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8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Условия ведения бизнеса в Смоленской области по оценке предпринимателей</a:t>
            </a:r>
          </a:p>
        </p:txBody>
      </p:sp>
      <p:pic>
        <p:nvPicPr>
          <p:cNvPr id="9221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85750" y="4000500"/>
            <a:ext cx="4357688" cy="2714625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85750" y="4071938"/>
            <a:ext cx="4286250" cy="2616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Основные препятствия </a:t>
            </a:r>
          </a:p>
          <a:p>
            <a:pPr algn="ctr">
              <a:defRPr/>
            </a:pPr>
            <a:r>
              <a:rPr lang="ru-RU" dirty="0">
                <a:solidFill>
                  <a:srgbClr val="FF0000"/>
                </a:solidFill>
              </a:rPr>
              <a:t>при выходе на новые рынки</a:t>
            </a:r>
          </a:p>
          <a:p>
            <a:pPr algn="ctr">
              <a:defRPr/>
            </a:pPr>
            <a:endParaRPr lang="ru-RU" sz="6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1400" dirty="0"/>
              <a:t>1. Высокие начальные издержки – </a:t>
            </a:r>
            <a:r>
              <a:rPr lang="ru-RU" sz="1600" dirty="0">
                <a:solidFill>
                  <a:srgbClr val="FF0000"/>
                </a:solidFill>
              </a:rPr>
              <a:t>43%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2. Насыщенность новых рынков сбыта – </a:t>
            </a:r>
            <a:r>
              <a:rPr lang="ru-RU" sz="1600" dirty="0">
                <a:solidFill>
                  <a:srgbClr val="FF0000"/>
                </a:solidFill>
              </a:rPr>
              <a:t>31%</a:t>
            </a:r>
          </a:p>
          <a:p>
            <a:pPr>
              <a:defRPr/>
            </a:pPr>
            <a:r>
              <a:rPr lang="ru-RU" sz="1400" dirty="0"/>
              <a:t>3. </a:t>
            </a:r>
            <a:r>
              <a:rPr lang="ru-RU" sz="1350" dirty="0"/>
              <a:t>Привязанность поставщиков и потребителей к традиционным участникам рынка </a:t>
            </a:r>
            <a:r>
              <a:rPr lang="ru-RU" sz="1400" dirty="0"/>
              <a:t>– </a:t>
            </a:r>
            <a:r>
              <a:rPr lang="ru-RU" sz="1600" dirty="0">
                <a:solidFill>
                  <a:srgbClr val="FF0000"/>
                </a:solidFill>
              </a:rPr>
              <a:t>26,8%</a:t>
            </a:r>
          </a:p>
          <a:p>
            <a:pPr>
              <a:defRPr/>
            </a:pPr>
            <a:r>
              <a:rPr lang="ru-RU" sz="1400" dirty="0"/>
              <a:t>4. Поддержка местными властями традиционных участников рынка – </a:t>
            </a:r>
            <a:r>
              <a:rPr lang="ru-RU" sz="1600" dirty="0">
                <a:solidFill>
                  <a:srgbClr val="FF0000"/>
                </a:solidFill>
              </a:rPr>
              <a:t>21,8%</a:t>
            </a:r>
          </a:p>
          <a:p>
            <a:pPr>
              <a:defRPr/>
            </a:pPr>
            <a:r>
              <a:rPr lang="ru-RU" sz="1400" dirty="0"/>
              <a:t>5. Жесткое противодействие традиционных участников рынка – </a:t>
            </a:r>
            <a:r>
              <a:rPr lang="ru-RU" sz="1600" dirty="0">
                <a:solidFill>
                  <a:srgbClr val="FF0000"/>
                </a:solidFill>
              </a:rPr>
              <a:t>16,9%</a:t>
            </a: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85720" y="1214422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4786314" y="1214422"/>
          <a:ext cx="421484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4714876" y="4000504"/>
          <a:ext cx="428628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42875" y="1428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Корреляция между уровнем конкуренции на рынках и характеристиками оказываемых услуг</a:t>
            </a:r>
          </a:p>
        </p:txBody>
      </p:sp>
      <p:pic>
        <p:nvPicPr>
          <p:cNvPr id="10245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4143375" y="1571625"/>
            <a:ext cx="4821238" cy="1785938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223" name="TextBox 16"/>
          <p:cNvSpPr txBox="1">
            <a:spLocks noChangeArrowheads="1"/>
          </p:cNvSpPr>
          <p:nvPr/>
        </p:nvSpPr>
        <p:spPr bwMode="auto">
          <a:xfrm>
            <a:off x="4071938" y="1571625"/>
            <a:ext cx="48926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Конкуренция слабая или отсутствует:</a:t>
            </a:r>
          </a:p>
          <a:p>
            <a:pPr marL="342900" indent="-342900" algn="ctr">
              <a:defRPr/>
            </a:pPr>
            <a:endParaRPr lang="ru-RU" sz="800" u="sng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300" spc="-30" dirty="0"/>
              <a:t>1. Рынок услуг дополнительного образования детей – </a:t>
            </a:r>
            <a:r>
              <a:rPr lang="ru-RU" sz="1300" spc="-30" dirty="0">
                <a:solidFill>
                  <a:srgbClr val="FF0000"/>
                </a:solidFill>
              </a:rPr>
              <a:t>60%</a:t>
            </a:r>
          </a:p>
          <a:p>
            <a:pPr marL="342900" indent="-342900" algn="ctr">
              <a:defRPr/>
            </a:pPr>
            <a:r>
              <a:rPr lang="ru-RU" sz="1300" dirty="0"/>
              <a:t>2. Рынок услуг в сфере культуры – </a:t>
            </a:r>
            <a:r>
              <a:rPr lang="ru-RU" sz="1300" dirty="0">
                <a:solidFill>
                  <a:srgbClr val="FF0000"/>
                </a:solidFill>
              </a:rPr>
              <a:t>62,6%</a:t>
            </a:r>
          </a:p>
          <a:p>
            <a:pPr marL="342900" indent="-342900" algn="ctr">
              <a:defRPr/>
            </a:pPr>
            <a:r>
              <a:rPr lang="ru-RU" sz="1300" dirty="0"/>
              <a:t>3. Рынок услуг дошкольного образования – </a:t>
            </a:r>
            <a:r>
              <a:rPr lang="ru-RU" sz="1300" dirty="0">
                <a:solidFill>
                  <a:srgbClr val="FF0000"/>
                </a:solidFill>
              </a:rPr>
              <a:t>66,7%</a:t>
            </a:r>
          </a:p>
          <a:p>
            <a:pPr marL="342900" indent="-342900" algn="ctr">
              <a:defRPr/>
            </a:pPr>
            <a:r>
              <a:rPr lang="ru-RU" sz="1300" dirty="0"/>
              <a:t> 4. Рынок услуг соц. обслуживания населения – </a:t>
            </a:r>
            <a:r>
              <a:rPr lang="ru-RU" sz="1300" dirty="0">
                <a:solidFill>
                  <a:srgbClr val="FF0000"/>
                </a:solidFill>
              </a:rPr>
              <a:t>69,6%</a:t>
            </a:r>
          </a:p>
          <a:p>
            <a:pPr marL="342900" indent="-342900" algn="ctr">
              <a:defRPr/>
            </a:pPr>
            <a:r>
              <a:rPr lang="ru-RU" sz="1300" dirty="0"/>
              <a:t>5. Рынок услуг детского отдыха и оздоровления – </a:t>
            </a:r>
            <a:r>
              <a:rPr lang="ru-RU" sz="1300" dirty="0">
                <a:solidFill>
                  <a:srgbClr val="FF0000"/>
                </a:solidFill>
              </a:rPr>
              <a:t>73,5%</a:t>
            </a:r>
          </a:p>
          <a:p>
            <a:pPr marL="342900" indent="-342900" algn="ctr">
              <a:defRPr/>
            </a:pPr>
            <a:r>
              <a:rPr lang="ru-RU" sz="1300" dirty="0"/>
              <a:t>6. Рынок услуг сопровождения детей с ОВЗ – </a:t>
            </a:r>
            <a:r>
              <a:rPr lang="ru-RU" sz="1300" dirty="0">
                <a:solidFill>
                  <a:srgbClr val="FF0000"/>
                </a:solidFill>
              </a:rPr>
              <a:t>79,8%</a:t>
            </a:r>
          </a:p>
        </p:txBody>
      </p:sp>
      <p:sp>
        <p:nvSpPr>
          <p:cNvPr id="10248" name="Прямоугольник 10"/>
          <p:cNvSpPr>
            <a:spLocks noChangeArrowheads="1"/>
          </p:cNvSpPr>
          <p:nvPr/>
        </p:nvSpPr>
        <p:spPr bwMode="auto">
          <a:xfrm>
            <a:off x="1643063" y="928688"/>
            <a:ext cx="6143625" cy="584200"/>
          </a:xfrm>
          <a:prstGeom prst="rect">
            <a:avLst/>
          </a:prstGeom>
          <a:solidFill>
            <a:srgbClr val="CC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</a:rPr>
              <a:t>Уровень конкуренции по оценке предпринимателей</a:t>
            </a:r>
          </a:p>
          <a:p>
            <a:pPr algn="ctr"/>
            <a:r>
              <a:rPr lang="ru-RU" sz="1400">
                <a:solidFill>
                  <a:srgbClr val="FF0000"/>
                </a:solidFill>
              </a:rPr>
              <a:t>(в % от общего числа респондентов)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5750" y="1571625"/>
            <a:ext cx="3786188" cy="1785938"/>
          </a:xfrm>
          <a:prstGeom prst="rect">
            <a:avLst/>
          </a:prstGeom>
          <a:solidFill>
            <a:srgbClr val="FFFFCC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У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313" y="1571625"/>
            <a:ext cx="3786187" cy="1708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Высокая конкуренция:</a:t>
            </a:r>
          </a:p>
          <a:p>
            <a:pPr marL="342900" indent="-342900" algn="ctr">
              <a:defRPr/>
            </a:pPr>
            <a:r>
              <a:rPr lang="ru-RU" sz="1400" dirty="0"/>
              <a:t>Розничная торговля – </a:t>
            </a:r>
            <a:r>
              <a:rPr lang="ru-RU" sz="1400" dirty="0">
                <a:solidFill>
                  <a:srgbClr val="FF0000"/>
                </a:solidFill>
              </a:rPr>
              <a:t>61,1%</a:t>
            </a:r>
          </a:p>
          <a:p>
            <a:pPr marL="342900" indent="-342900" algn="ctr">
              <a:defRPr/>
            </a:pPr>
            <a:endParaRPr lang="ru-RU" sz="800" u="sng" dirty="0">
              <a:solidFill>
                <a:srgbClr val="FF0000"/>
              </a:solidFill>
            </a:endParaRPr>
          </a:p>
          <a:p>
            <a:pPr marL="342900" indent="-342900" algn="ctr">
              <a:defRPr/>
            </a:pPr>
            <a:r>
              <a:rPr lang="ru-RU" sz="1400" u="sng" dirty="0">
                <a:solidFill>
                  <a:srgbClr val="FF0000"/>
                </a:solidFill>
              </a:rPr>
              <a:t>Умеренная конкуренция:</a:t>
            </a:r>
          </a:p>
          <a:p>
            <a:pPr marL="342900" indent="-342900" algn="ctr">
              <a:defRPr/>
            </a:pPr>
            <a:r>
              <a:rPr lang="ru-RU" sz="1300" spc="-50" dirty="0"/>
              <a:t>1. Рынок услуг перевозок пассажиров – </a:t>
            </a:r>
            <a:r>
              <a:rPr lang="ru-RU" sz="1300" spc="-50" dirty="0">
                <a:solidFill>
                  <a:srgbClr val="FF0000"/>
                </a:solidFill>
              </a:rPr>
              <a:t>50,8%</a:t>
            </a:r>
          </a:p>
          <a:p>
            <a:pPr marL="342900" indent="-342900" algn="ctr">
              <a:defRPr/>
            </a:pPr>
            <a:r>
              <a:rPr lang="ru-RU" sz="1400" dirty="0"/>
              <a:t>2. Рынок услуг связи – </a:t>
            </a:r>
            <a:r>
              <a:rPr lang="ru-RU" sz="1400" dirty="0">
                <a:solidFill>
                  <a:srgbClr val="FF0000"/>
                </a:solidFill>
              </a:rPr>
              <a:t>44%</a:t>
            </a:r>
          </a:p>
          <a:p>
            <a:pPr marL="342900" indent="-342900" algn="ctr">
              <a:defRPr/>
            </a:pPr>
            <a:r>
              <a:rPr lang="ru-RU" sz="1400" dirty="0"/>
              <a:t>3. Рынок медицинских услуг – </a:t>
            </a:r>
            <a:r>
              <a:rPr lang="ru-RU" sz="1400" dirty="0">
                <a:solidFill>
                  <a:srgbClr val="FF0000"/>
                </a:solidFill>
              </a:rPr>
              <a:t>43,5%</a:t>
            </a:r>
          </a:p>
          <a:p>
            <a:pPr marL="342900" indent="-342900" algn="ctr">
              <a:defRPr/>
            </a:pPr>
            <a:r>
              <a:rPr lang="ru-RU" sz="1400" dirty="0"/>
              <a:t>4. Рынок услуг ЖКХ – </a:t>
            </a:r>
            <a:r>
              <a:rPr lang="ru-RU" sz="1400" dirty="0">
                <a:solidFill>
                  <a:srgbClr val="FF0000"/>
                </a:solidFill>
              </a:rPr>
              <a:t>42,8%</a:t>
            </a:r>
          </a:p>
        </p:txBody>
      </p:sp>
      <p:sp>
        <p:nvSpPr>
          <p:cNvPr id="10251" name="Прямоугольник 15"/>
          <p:cNvSpPr>
            <a:spLocks noChangeArrowheads="1"/>
          </p:cNvSpPr>
          <p:nvPr/>
        </p:nvSpPr>
        <p:spPr bwMode="auto">
          <a:xfrm>
            <a:off x="500063" y="3429000"/>
            <a:ext cx="8358187" cy="584200"/>
          </a:xfrm>
          <a:prstGeom prst="rect">
            <a:avLst/>
          </a:prstGeom>
          <a:solidFill>
            <a:srgbClr val="CCFFCC"/>
          </a:solidFill>
          <a:ln w="158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</a:rPr>
              <a:t>Удовлетворены основными характеристиками услуг </a:t>
            </a:r>
          </a:p>
          <a:p>
            <a:pPr algn="ctr"/>
            <a:r>
              <a:rPr lang="ru-RU" sz="1600">
                <a:solidFill>
                  <a:srgbClr val="FF0000"/>
                </a:solidFill>
              </a:rPr>
              <a:t> (в % от общего числа респондентов среди населения)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00063" y="3929063"/>
          <a:ext cx="8358248" cy="2786634"/>
        </p:xfrm>
        <a:graphic>
          <a:graphicData uri="http://schemas.openxmlformats.org/drawingml/2006/table">
            <a:tbl>
              <a:tblPr/>
              <a:tblGrid>
                <a:gridCol w="4142783"/>
                <a:gridCol w="2124231"/>
                <a:gridCol w="1046452"/>
                <a:gridCol w="104478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рынков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Возможность выбора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Качество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Цена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Розничная торговля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42,6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34,9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 т.ч. фармацевтические услуги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43,6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32,4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Рынок услуг перевозок пассажиров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43,4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Рынок услуг связи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57,2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55,7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58,7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Рынок медицинских услуг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17,6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14,3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16,3</a:t>
                      </a:r>
                      <a:endParaRPr lang="ru-RU" sz="1300" b="1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Рынок услуг ЖКХ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11,6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-3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14,5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Рынок услуг дополнительного образования детей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27,7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31,1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28,1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Рынок услуг в сфере культуры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39,8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>
                          <a:latin typeface="Times New Roman"/>
                          <a:ea typeface="Calibri"/>
                          <a:cs typeface="Times New Roman"/>
                        </a:rPr>
                        <a:t>50,2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Рынок услуг дошкольного образования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31,4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Рынок услуг соц. обслуживания населения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44,6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46,1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46,8</a:t>
                      </a:r>
                      <a:endParaRPr lang="ru-RU" sz="13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Рынок услуг детского отдыха и оздоровления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20,7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Рынок услуг сопровождения детей с ОВЗ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0"/>
            <a:ext cx="77057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Оценка изменения основных характеристик услуг в течение последних трех лет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</a:p>
          <a:p>
            <a:pPr algn="ctr" eaLnBrk="0" hangingPunct="0">
              <a:defRPr/>
            </a:pPr>
            <a:r>
              <a:rPr lang="ru-RU" sz="1600" dirty="0">
                <a:solidFill>
                  <a:srgbClr val="FF0000"/>
                </a:solidFill>
              </a:rPr>
              <a:t>(в % от общего числа респондентов среди населения)</a:t>
            </a:r>
            <a:endParaRPr lang="ru-RU" sz="2400" cap="all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269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85750" y="1500188"/>
            <a:ext cx="8572500" cy="738187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1400" dirty="0"/>
              <a:t>1. Преобладали ответы «Не изменилась» и «Затрудняюсь ответить» </a:t>
            </a:r>
          </a:p>
          <a:p>
            <a:pPr algn="just">
              <a:defRPr/>
            </a:pPr>
            <a:r>
              <a:rPr lang="ru-RU" sz="1400" dirty="0"/>
              <a:t>на всех рынках, за исключением рынка </a:t>
            </a:r>
            <a:r>
              <a:rPr lang="ru-RU" sz="1400" u="sng" dirty="0">
                <a:solidFill>
                  <a:srgbClr val="FF0000"/>
                </a:solidFill>
              </a:rPr>
              <a:t>Розничной торговли, в т.ч. фармацевтических услуг</a:t>
            </a:r>
            <a:r>
              <a:rPr lang="ru-RU" sz="1400" dirty="0"/>
              <a:t>, где возможность выбора увеличилась</a:t>
            </a:r>
          </a:p>
        </p:txBody>
      </p:sp>
      <p:sp>
        <p:nvSpPr>
          <p:cNvPr id="11271" name="TextBox 17"/>
          <p:cNvSpPr txBox="1">
            <a:spLocks noChangeArrowheads="1"/>
          </p:cNvSpPr>
          <p:nvPr/>
        </p:nvSpPr>
        <p:spPr bwMode="auto">
          <a:xfrm>
            <a:off x="285750" y="2357438"/>
            <a:ext cx="8643938" cy="1169987"/>
          </a:xfrm>
          <a:prstGeom prst="rect">
            <a:avLst/>
          </a:prstGeom>
          <a:solidFill>
            <a:srgbClr val="CCFFCC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1400" u="sng">
                <a:solidFill>
                  <a:srgbClr val="FF0000"/>
                </a:solidFill>
              </a:rPr>
              <a:t>2. Снижение возможности выбора превалировало над увеличением возможности выбора:</a:t>
            </a:r>
          </a:p>
          <a:p>
            <a:pPr marL="342900" indent="-342900"/>
            <a:r>
              <a:rPr lang="ru-RU" sz="1400"/>
              <a:t>- Рынок услуг детского отдыха и оздоровления;</a:t>
            </a:r>
          </a:p>
          <a:p>
            <a:pPr marL="342900" indent="-342900"/>
            <a:r>
              <a:rPr lang="ru-RU" sz="1400"/>
              <a:t>- Рынок медицинских услуг;</a:t>
            </a:r>
          </a:p>
          <a:p>
            <a:pPr marL="342900" indent="-342900"/>
            <a:r>
              <a:rPr lang="ru-RU" sz="1400"/>
              <a:t>- Рынок услуг психолого-педагогического сопровождения детей с ОВЗ;</a:t>
            </a:r>
          </a:p>
          <a:p>
            <a:pPr marL="342900" indent="-342900"/>
            <a:r>
              <a:rPr lang="ru-RU" sz="1400"/>
              <a:t>- Рынок услуг ЖКХ </a:t>
            </a:r>
          </a:p>
        </p:txBody>
      </p:sp>
      <p:sp>
        <p:nvSpPr>
          <p:cNvPr id="11272" name="TextBox 18"/>
          <p:cNvSpPr txBox="1">
            <a:spLocks noChangeArrowheads="1"/>
          </p:cNvSpPr>
          <p:nvPr/>
        </p:nvSpPr>
        <p:spPr bwMode="auto">
          <a:xfrm>
            <a:off x="285750" y="3714750"/>
            <a:ext cx="8643938" cy="16002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1400" u="sng">
                <a:solidFill>
                  <a:srgbClr val="FF0000"/>
                </a:solidFill>
              </a:rPr>
              <a:t>3. Увеличение возможности выбора превалировало над снижением возможности выбора:</a:t>
            </a:r>
          </a:p>
          <a:p>
            <a:pPr marL="342900" indent="-342900"/>
            <a:r>
              <a:rPr lang="ru-RU" sz="1400"/>
              <a:t>- Рынок услуг дошкольного образования;</a:t>
            </a:r>
          </a:p>
          <a:p>
            <a:pPr marL="342900" indent="-342900"/>
            <a:r>
              <a:rPr lang="ru-RU" sz="1400"/>
              <a:t>- Рынок услуг дополнительного образования детей;</a:t>
            </a:r>
          </a:p>
          <a:p>
            <a:pPr marL="342900" indent="-342900"/>
            <a:r>
              <a:rPr lang="ru-RU" sz="1400"/>
              <a:t>- Рынок услуг перевозок пассажиров;</a:t>
            </a:r>
          </a:p>
          <a:p>
            <a:pPr marL="342900" indent="-342900"/>
            <a:r>
              <a:rPr lang="ru-RU" sz="1400"/>
              <a:t>- Рынок услуг связи;</a:t>
            </a:r>
          </a:p>
          <a:p>
            <a:pPr marL="342900" indent="-342900"/>
            <a:r>
              <a:rPr lang="ru-RU" sz="1400"/>
              <a:t>- Рынок услуг социального обслуживания населения;</a:t>
            </a:r>
          </a:p>
          <a:p>
            <a:pPr marL="342900" indent="-342900"/>
            <a:r>
              <a:rPr lang="ru-RU" sz="1400"/>
              <a:t>- Рынок услуг в сфере культуры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71750" y="1071563"/>
            <a:ext cx="3214688" cy="369887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1. возможность выбора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43063" y="5429250"/>
            <a:ext cx="1500187" cy="369888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2. качество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5" y="5786438"/>
            <a:ext cx="4357688" cy="923925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350" spc="-30" dirty="0"/>
              <a:t> </a:t>
            </a:r>
            <a:r>
              <a:rPr lang="ru-RU" sz="1350" u="sng" spc="-30" dirty="0">
                <a:solidFill>
                  <a:srgbClr val="FF0000"/>
                </a:solidFill>
              </a:rPr>
              <a:t>Преобладали ответы «Не изменилось», </a:t>
            </a:r>
            <a:r>
              <a:rPr lang="ru-RU" sz="1350" spc="-30" dirty="0"/>
              <a:t>за исключением рынка медицинских услуг и рынка услуг ЖКХ, на которых, соответственно отметили ухудшение качества услуг 45,7% и 40,1%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000750" y="5429250"/>
            <a:ext cx="1500188" cy="369888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3. Цена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3438" y="5786438"/>
            <a:ext cx="4357687" cy="930275"/>
          </a:xfrm>
          <a:prstGeom prst="rect">
            <a:avLst/>
          </a:prstGeom>
          <a:solidFill>
            <a:srgbClr val="CCFFCC"/>
          </a:solidFill>
          <a:ln w="3175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/>
              <a:t> </a:t>
            </a:r>
            <a:r>
              <a:rPr lang="ru-RU" sz="1350" u="sng" dirty="0">
                <a:solidFill>
                  <a:srgbClr val="FF0000"/>
                </a:solidFill>
              </a:rPr>
              <a:t>Преобладали ответы «Увеличилась», </a:t>
            </a:r>
            <a:r>
              <a:rPr lang="ru-RU" sz="1350" dirty="0"/>
              <a:t>за исключением рынка детского отдыха, где 26,6% отметили, что цены не изменились, а 42,4% затруднились ответить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0" y="-100013"/>
            <a:ext cx="7705725" cy="92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indent="450850" algn="ctr" eaLnBrk="0" hangingPunct="0">
              <a:defRPr/>
            </a:pPr>
            <a:r>
              <a:rPr lang="ru-RU" sz="27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Интенсивность конкуренции. </a:t>
            </a:r>
          </a:p>
          <a:p>
            <a:pPr indent="450850" algn="ctr" eaLnBrk="0" hangingPunct="0">
              <a:defRPr/>
            </a:pPr>
            <a:r>
              <a:rPr lang="ru-RU" sz="2700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резервы роста</a:t>
            </a:r>
          </a:p>
        </p:txBody>
      </p:sp>
      <p:pic>
        <p:nvPicPr>
          <p:cNvPr id="2054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5263" y="0"/>
            <a:ext cx="132873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Диаграмма 10"/>
          <p:cNvGraphicFramePr>
            <a:graphicFrameLocks/>
          </p:cNvGraphicFramePr>
          <p:nvPr/>
        </p:nvGraphicFramePr>
        <p:xfrm>
          <a:off x="57150" y="692150"/>
          <a:ext cx="4494213" cy="2592388"/>
        </p:xfrm>
        <a:graphic>
          <a:graphicData uri="http://schemas.openxmlformats.org/presentationml/2006/ole">
            <p:oleObj spid="_x0000_s2050" r:id="rId5" imgW="4499238" imgH="2591025" progId="Excel.Sheet.8">
              <p:embed/>
            </p:oleObj>
          </a:graphicData>
        </a:graphic>
      </p:graphicFrame>
      <p:graphicFrame>
        <p:nvGraphicFramePr>
          <p:cNvPr id="2055" name="Диаграмма 11"/>
          <p:cNvGraphicFramePr>
            <a:graphicFrameLocks/>
          </p:cNvGraphicFramePr>
          <p:nvPr/>
        </p:nvGraphicFramePr>
        <p:xfrm>
          <a:off x="4670425" y="692150"/>
          <a:ext cx="4473575" cy="2592388"/>
        </p:xfrm>
        <a:graphic>
          <a:graphicData uri="http://schemas.openxmlformats.org/presentationml/2006/ole">
            <p:oleObj spid="_x0000_s2055" r:id="rId6" imgW="4474852" imgH="2591025" progId="Excel.Sheet.8">
              <p:embed/>
            </p:oleObj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9388" y="3860800"/>
          <a:ext cx="8713787" cy="2811082"/>
        </p:xfrm>
        <a:graphic>
          <a:graphicData uri="http://schemas.openxmlformats.org/drawingml/2006/table">
            <a:tbl>
              <a:tblPr/>
              <a:tblGrid>
                <a:gridCol w="4321175"/>
                <a:gridCol w="1439862"/>
                <a:gridCol w="1160463"/>
                <a:gridCol w="877887"/>
                <a:gridCol w="914400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рынков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Избыточно много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Достаточно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совсем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дошкольного образования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детского отдыха и оздоровления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дополнительного образования детей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медицинских услуг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сопровождения детей с ОВЗ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жилищно-коммунального хозяйства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Розничная торговля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фармацевтических услуг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перевозок пассажиров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связи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социального обслуживания населения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Рынок услуг в сфере культуры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84213" y="3284538"/>
            <a:ext cx="8135937" cy="554037"/>
          </a:xfrm>
          <a:prstGeom prst="rect">
            <a:avLst/>
          </a:prstGeom>
          <a:noFill/>
          <a:ln w="1587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Оценка населением количества организаций, оказывающих услуги на приоритетных и социально значимых рынках (в % от общего числа)</a:t>
            </a:r>
            <a:endParaRPr lang="ru-RU" sz="1400" dirty="0"/>
          </a:p>
        </p:txBody>
      </p:sp>
      <p:sp>
        <p:nvSpPr>
          <p:cNvPr id="11" name="Овал 10"/>
          <p:cNvSpPr/>
          <p:nvPr/>
        </p:nvSpPr>
        <p:spPr>
          <a:xfrm>
            <a:off x="250825" y="1341438"/>
            <a:ext cx="1081088" cy="1655762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019925" y="4076700"/>
            <a:ext cx="1081088" cy="1368425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932363" y="1268413"/>
            <a:ext cx="1152525" cy="1871662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0" y="142875"/>
            <a:ext cx="7705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400" cap="all" dirty="0">
                <a:solidFill>
                  <a:srgbClr val="C00000"/>
                </a:solidFill>
              </a:rPr>
              <a:t>Препятствия развития конкуренции – административные барьеры</a:t>
            </a:r>
          </a:p>
        </p:txBody>
      </p:sp>
      <p:pic>
        <p:nvPicPr>
          <p:cNvPr id="12293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250825" y="1125538"/>
          <a:ext cx="8215312" cy="1735710"/>
        </p:xfrm>
        <a:graphic>
          <a:graphicData uri="http://schemas.openxmlformats.org/drawingml/2006/table">
            <a:tbl>
              <a:tblPr/>
              <a:tblGrid>
                <a:gridCol w="5662612"/>
                <a:gridCol w="1089025"/>
                <a:gridCol w="1463675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 оценке предпринимателей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числа респондентов, %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имеют тенденцию к росту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50,8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Есть непреодолимые административные барьеры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21,8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отсутствуют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24,6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49,2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Административные барьеры имеют тенденцию к снижению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24,6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ИТОГО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14313" y="3505200"/>
          <a:ext cx="8572500" cy="3150426"/>
        </p:xfrm>
        <a:graphic>
          <a:graphicData uri="http://schemas.openxmlformats.org/drawingml/2006/table">
            <a:tbl>
              <a:tblPr/>
              <a:tblGrid>
                <a:gridCol w="5816600"/>
                <a:gridCol w="2755900"/>
              </a:tblGrid>
              <a:tr h="47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от общего количества,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Нестабильность законодательства, регулирующего предпринимательскую деятельность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Сложность / затянутость процедуры получения лицензий, средств государственной поддержки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Сложность получения доступа к земельным участкам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18,3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Коррупция (взятки, дискриминация и предоставление преференций отдельным лицам)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Ограничение / сложность доступа к поставкам товаров, оказанию услуг и выполнению работ в рамках госзакупок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8,5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Ограничение / сложность доступа к закупкам компаний с госучастием и субъектов естественных монополий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Иные действия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Нет ограничений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1071563" y="2857500"/>
            <a:ext cx="6500812" cy="646113"/>
          </a:xfrm>
          <a:prstGeom prst="rect">
            <a:avLst/>
          </a:prstGeom>
          <a:solidFill>
            <a:srgbClr val="CCFFCC"/>
          </a:solidFill>
          <a:ln w="158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Существенные административные барьеры </a:t>
            </a:r>
          </a:p>
          <a:p>
            <a:pPr algn="ctr">
              <a:defRPr/>
            </a:pPr>
            <a:r>
              <a:rPr lang="ru-RU" cap="all" dirty="0">
                <a:solidFill>
                  <a:srgbClr val="FF0000"/>
                </a:solidFill>
                <a:latin typeface="Calibri"/>
              </a:rPr>
              <a:t>по оценке предпринимателей (в % от общего числа)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75463" y="3933825"/>
            <a:ext cx="1081087" cy="790575"/>
          </a:xfrm>
          <a:prstGeom prst="ellipse">
            <a:avLst/>
          </a:prstGeom>
          <a:noFill/>
          <a:ln w="38100"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684213" y="5734050"/>
            <a:ext cx="1008062" cy="385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endParaRPr lang="ru-RU" sz="16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black">
          <a:xfrm>
            <a:off x="7740650" y="73025"/>
            <a:ext cx="1331913" cy="260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rgbClr val="F4E59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0" y="112713"/>
            <a:ext cx="77057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>
                <a:solidFill>
                  <a:srgbClr val="C00000"/>
                </a:solidFill>
              </a:rPr>
              <a:t>Препятствия развития конкуренции на рынке услуг субъектов естественных монополий </a:t>
            </a:r>
          </a:p>
          <a:p>
            <a:pPr algn="ctr" eaLnBrk="0" hangingPunct="0"/>
            <a:endParaRPr lang="ru-RU" sz="800">
              <a:solidFill>
                <a:srgbClr val="C00000"/>
              </a:solidFill>
            </a:endParaRPr>
          </a:p>
          <a:p>
            <a:pPr algn="ctr" eaLnBrk="0" hangingPunct="0"/>
            <a:r>
              <a:rPr lang="ru-RU" sz="2000">
                <a:solidFill>
                  <a:srgbClr val="0070C0"/>
                </a:solidFill>
              </a:rPr>
              <a:t>(по оценке предпринимателей, в % от общего числа) </a:t>
            </a:r>
          </a:p>
        </p:txBody>
      </p:sp>
      <p:pic>
        <p:nvPicPr>
          <p:cNvPr id="13317" name="Picture 7" descr="C:\Users\Bashmakova_AA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5263" y="0"/>
            <a:ext cx="132873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750" y="2133600"/>
          <a:ext cx="8286807" cy="3373443"/>
        </p:xfrm>
        <a:graphic>
          <a:graphicData uri="http://schemas.openxmlformats.org/drawingml/2006/table">
            <a:tbl>
              <a:tblPr/>
              <a:tblGrid>
                <a:gridCol w="952983"/>
                <a:gridCol w="1062368"/>
                <a:gridCol w="127755"/>
                <a:gridCol w="614881"/>
                <a:gridCol w="1002704"/>
                <a:gridCol w="1175069"/>
                <a:gridCol w="604937"/>
                <a:gridCol w="1055739"/>
                <a:gridCol w="904553"/>
                <a:gridCol w="785818"/>
              </a:tblGrid>
              <a:tr h="456300">
                <a:tc gridSpan="4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Сроки получения доступа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Сложность (количество) процедур подключения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Стоимость подключения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9282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Удовлетворительно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Неудовлетворительно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 dirty="0" smtClean="0">
                          <a:latin typeface="Times New Roman"/>
                          <a:ea typeface="Calibri"/>
                          <a:cs typeface="Times New Roman"/>
                        </a:rPr>
                        <a:t>Удовлетворительно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 dirty="0" smtClean="0">
                          <a:latin typeface="Times New Roman"/>
                          <a:ea typeface="Calibri"/>
                          <a:cs typeface="Times New Roman"/>
                        </a:rPr>
                        <a:t>Неудовлетворительно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 dirty="0" smtClean="0">
                          <a:latin typeface="Times New Roman"/>
                          <a:ea typeface="Calibri"/>
                          <a:cs typeface="Times New Roman"/>
                        </a:rPr>
                        <a:t>Низкая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 dirty="0" smtClean="0">
                          <a:latin typeface="Times New Roman"/>
                          <a:ea typeface="Calibri"/>
                          <a:cs typeface="Times New Roman"/>
                        </a:rPr>
                        <a:t>Высокая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20" spc="-60" baseline="0" dirty="0">
                          <a:latin typeface="Times New Roman"/>
                          <a:ea typeface="Calibri"/>
                          <a:cs typeface="Times New Roman"/>
                        </a:rPr>
                        <a:t>Затрудняюсь ответить</a:t>
                      </a:r>
                      <a:endParaRPr lang="ru-RU" sz="1020" spc="-60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2330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Водоснабжение, водоотведение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31,9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35,3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32,8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37,4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42,6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330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Газоснабжение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31,8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34,1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22,9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39,8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37,3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46,2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42,7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2330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Электроснабжение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43,3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26,7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30,3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30,2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19,7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44,4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35,9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404" name="Прямоугольник 8"/>
          <p:cNvSpPr>
            <a:spLocks noChangeArrowheads="1"/>
          </p:cNvSpPr>
          <p:nvPr/>
        </p:nvSpPr>
        <p:spPr bwMode="auto">
          <a:xfrm>
            <a:off x="395288" y="1484313"/>
            <a:ext cx="8429625" cy="369887"/>
          </a:xfrm>
          <a:prstGeom prst="rect">
            <a:avLst/>
          </a:prstGeom>
          <a:solidFill>
            <a:srgbClr val="FF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Субъекты естественных монополий представлены на рынке услуг ЖКХ</a:t>
            </a:r>
          </a:p>
        </p:txBody>
      </p:sp>
      <p:sp>
        <p:nvSpPr>
          <p:cNvPr id="13405" name="Прямоугольник 9"/>
          <p:cNvSpPr>
            <a:spLocks noChangeArrowheads="1"/>
          </p:cNvSpPr>
          <p:nvPr/>
        </p:nvSpPr>
        <p:spPr bwMode="auto">
          <a:xfrm>
            <a:off x="539750" y="6092825"/>
            <a:ext cx="8429625" cy="584200"/>
          </a:xfrm>
          <a:prstGeom prst="rect">
            <a:avLst/>
          </a:prstGeom>
          <a:solidFill>
            <a:srgbClr val="FFFFCC"/>
          </a:solidFill>
          <a:ln w="15875">
            <a:solidFill>
              <a:srgbClr val="0F6FC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/>
              <a:t>Рабочая группа «Эффективность подключения процедур по электроэнергии» </a:t>
            </a:r>
          </a:p>
          <a:p>
            <a:pPr algn="ctr"/>
            <a:r>
              <a:rPr lang="ru-RU" sz="1600"/>
              <a:t>в рамках Проектного офиса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572000" y="5589588"/>
            <a:ext cx="642938" cy="3048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Поток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Поток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8614</TotalTime>
  <Words>1352</Words>
  <Application>Microsoft Office PowerPoint</Application>
  <PresentationFormat>Экран (4:3)</PresentationFormat>
  <Paragraphs>368</Paragraphs>
  <Slides>11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Поток</vt:lpstr>
      <vt:lpstr>Лист Microsoft Office Excel 97-2003</vt:lpstr>
      <vt:lpstr>Анализ результатов мониторинга  состояния и развития конкурентной среды  на рынках товаров, работ и услуг  Смоленской области за 2015 год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об итогах социально-экономического развития Смоленской области в 2010 году и задачах на 2011 год</dc:title>
  <dc:creator>Жбанова</dc:creator>
  <cp:lastModifiedBy>Казакова</cp:lastModifiedBy>
  <cp:revision>1111</cp:revision>
  <cp:lastPrinted>2015-06-01T08:32:48Z</cp:lastPrinted>
  <dcterms:created xsi:type="dcterms:W3CDTF">2011-01-25T08:55:14Z</dcterms:created>
  <dcterms:modified xsi:type="dcterms:W3CDTF">2017-10-19T09:25:27Z</dcterms:modified>
</cp:coreProperties>
</file>