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xls" ContentType="application/vnd.ms-exce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28.xml" ContentType="application/vnd.openxmlformats-officedocument.themeOverr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24.xml" ContentType="application/vnd.openxmlformats-officedocument.themeOverride+xml"/>
  <Override PartName="/ppt/theme/themeOverride26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22.xml" ContentType="application/vnd.openxmlformats-officedocument.themeOverr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theme/themeOverride29.xml" ContentType="application/vnd.openxmlformats-officedocument.themeOverr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27.xml" ContentType="application/vnd.openxmlformats-officedocument.themeOverr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1" r:id="rId1"/>
  </p:sldMasterIdLst>
  <p:notesMasterIdLst>
    <p:notesMasterId r:id="rId15"/>
  </p:notesMasterIdLst>
  <p:sldIdLst>
    <p:sldId id="366" r:id="rId2"/>
    <p:sldId id="389" r:id="rId3"/>
    <p:sldId id="433" r:id="rId4"/>
    <p:sldId id="434" r:id="rId5"/>
    <p:sldId id="444" r:id="rId6"/>
    <p:sldId id="435" r:id="rId7"/>
    <p:sldId id="436" r:id="rId8"/>
    <p:sldId id="445" r:id="rId9"/>
    <p:sldId id="437" r:id="rId10"/>
    <p:sldId id="446" r:id="rId11"/>
    <p:sldId id="443" r:id="rId12"/>
    <p:sldId id="441" r:id="rId13"/>
    <p:sldId id="400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CCCC"/>
    <a:srgbClr val="CCFF99"/>
    <a:srgbClr val="FF9999"/>
    <a:srgbClr val="FFFF99"/>
    <a:srgbClr val="FFFFCC"/>
    <a:srgbClr val="0033CC"/>
    <a:srgbClr val="FFC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9" autoAdjust="0"/>
    <p:restoredTop sz="94598" autoAdjust="0"/>
  </p:normalViewPr>
  <p:slideViewPr>
    <p:cSldViewPr>
      <p:cViewPr>
        <p:scale>
          <a:sx n="98" d="100"/>
          <a:sy n="98" d="100"/>
        </p:scale>
        <p:origin x="-918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3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1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13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48;&#1057;&#1068;&#1052;&#1040;%202017\&#1050;&#1086;&#1085;&#1082;&#1091;&#1088;&#1077;&#1085;&#1094;&#1080;&#1103;%202017\&#1050;&#1085;&#1080;&#1075;&#1072;1.xlsx" TargetMode="External"/><Relationship Id="rId1" Type="http://schemas.openxmlformats.org/officeDocument/2006/relationships/themeOverride" Target="../theme/themeOverride14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15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16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17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18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19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20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2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shmakova_AA\Desktop\&#1056;&#1072;&#1073;&#1086;&#1090;&#1072;%2007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4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22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23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24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5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2.xlsx" TargetMode="External"/><Relationship Id="rId1" Type="http://schemas.openxmlformats.org/officeDocument/2006/relationships/themeOverride" Target="../theme/themeOverride26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2.xlsx" TargetMode="External"/><Relationship Id="rId1" Type="http://schemas.openxmlformats.org/officeDocument/2006/relationships/themeOverride" Target="../theme/themeOverride27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28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29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6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40.52\der\&#1054;&#1058;&#1044;&#1045;&#1051;%20&#1052;&#1054;&#1053;&#1048;&#1058;&#1054;&#1056;&#1048;&#1053;&#1043;&#1040;%20&#1041;&#1048;&#1047;&#1053;&#1045;&#1057;-&#1050;&#1051;&#1048;&#1052;&#1040;&#1058;&#1040;\&#1040;&#1085;&#1085;&#1072;%20&#1041;&#1072;&#1096;&#1084;&#1072;&#1082;&#1086;&#1074;&#1072;\&#1050;&#1085;&#1080;&#1075;&#1072;1.xlsx" TargetMode="External"/><Relationship Id="rId1" Type="http://schemas.openxmlformats.org/officeDocument/2006/relationships/themeOverride" Target="../theme/themeOverride7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8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44;&#1086;&#1082;&#1091;&#1084;&#1077;&#1085;&#1090;&#1099;\&#1055;&#1088;&#1077;&#1079;&#1077;&#1085;&#1090;&#1072;&#1094;&#1080;&#1103;\&#1050;&#1085;&#1080;&#1075;&#1072;1.xlsx" TargetMode="External"/><Relationship Id="rId1" Type="http://schemas.openxmlformats.org/officeDocument/2006/relationships/themeOverride" Target="../theme/themeOverride9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10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1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Период ведения бизнеса,</a:t>
            </a:r>
          </a:p>
          <a:p>
            <a:pPr>
              <a:defRPr/>
            </a:pPr>
            <a:r>
              <a:rPr lang="ru-RU" dirty="0"/>
              <a:t> в % от общего </a:t>
            </a:r>
            <a:r>
              <a:rPr lang="ru-RU" dirty="0" smtClean="0"/>
              <a:t>числа</a:t>
            </a:r>
            <a:endParaRPr lang="ru-RU" dirty="0"/>
          </a:p>
        </c:rich>
      </c:tx>
      <c:layout/>
    </c:title>
    <c:plotArea>
      <c:layout/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198753280840381"/>
          <c:y val="0.32087561971420697"/>
          <c:w val="0.35134580052493436"/>
          <c:h val="0.5802391367745696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Насколько сложно начать бизнес с нуля в регионе,</a:t>
            </a:r>
            <a:endParaRPr lang="ru-RU" sz="1600"/>
          </a:p>
          <a:p>
            <a:pPr>
              <a:defRPr sz="1600"/>
            </a:pPr>
            <a:r>
              <a:rPr lang="ru-RU" sz="1600" b="1" i="0" baseline="0"/>
              <a:t> в % от общего числа </a:t>
            </a:r>
            <a:endParaRPr lang="ru-RU" sz="1600"/>
          </a:p>
        </c:rich>
      </c:tx>
      <c:layout/>
    </c:title>
    <c:plotArea>
      <c:layout>
        <c:manualLayout>
          <c:layoutTarget val="inner"/>
          <c:xMode val="edge"/>
          <c:yMode val="edge"/>
          <c:x val="5.3506985813837081E-2"/>
          <c:y val="0.34197032662583848"/>
          <c:w val="0.38271777273789676"/>
          <c:h val="0.58267971711869626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33CC"/>
              </a:solidFill>
            </c:spPr>
          </c:dPt>
          <c:dLbls>
            <c:dLbl>
              <c:idx val="1"/>
              <c:layout>
                <c:manualLayout>
                  <c:x val="-4.2571898141585796E-2"/>
                  <c:y val="0"/>
                </c:manualLayout>
              </c:layout>
              <c:showPercent val="1"/>
            </c:dLbl>
            <c:dLbl>
              <c:idx val="2"/>
              <c:layout>
                <c:manualLayout>
                  <c:x val="-3.040849867256129E-2"/>
                  <c:y val="-6.4814814814815144E-2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Лист3!$A$2:$A$4</c:f>
              <c:strCache>
                <c:ptCount val="3"/>
                <c:pt idx="0">
                  <c:v>сложно (70,1%, -13 п.п.)</c:v>
                </c:pt>
                <c:pt idx="1">
                  <c:v>легко (20,6%, +11,4 п.п.)</c:v>
                </c:pt>
                <c:pt idx="2">
                  <c:v>не определились (9,3%, +1,6 п.п.)</c:v>
                </c:pt>
              </c:strCache>
            </c:strRef>
          </c:cat>
          <c:val>
            <c:numRef>
              <c:f>Лист3!$B$2:$B$4</c:f>
              <c:numCache>
                <c:formatCode>General</c:formatCode>
                <c:ptCount val="3"/>
                <c:pt idx="0">
                  <c:v>70.099999999999994</c:v>
                </c:pt>
                <c:pt idx="1">
                  <c:v>20.6</c:v>
                </c:pt>
                <c:pt idx="2">
                  <c:v>9.3000000000000007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715984622398275"/>
          <c:y val="0.44697324292796736"/>
          <c:w val="0.53459505457248302"/>
          <c:h val="0.41896981627296748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Общие условия ведения бизнеса, в % от общего числа </a:t>
            </a:r>
            <a:endParaRPr lang="ru-RU" sz="1600"/>
          </a:p>
        </c:rich>
      </c:tx>
      <c:layout/>
    </c:title>
    <c:plotArea>
      <c:layout>
        <c:manualLayout>
          <c:layoutTarget val="inner"/>
          <c:xMode val="edge"/>
          <c:yMode val="edge"/>
          <c:x val="6.8340323297411409E-2"/>
          <c:y val="0.31738990959463653"/>
          <c:w val="0.36728187608784429"/>
          <c:h val="0.57846092155147277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33CC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4.1152834870199613E-2"/>
                  <c:y val="-4.1666666666666664E-2"/>
                </c:manualLayout>
              </c:layout>
              <c:showPercent val="1"/>
            </c:dLbl>
            <c:dLbl>
              <c:idx val="2"/>
              <c:layout>
                <c:manualLayout>
                  <c:x val="-6.466874051031371E-2"/>
                  <c:y val="-3.7037037037037056E-2"/>
                </c:manualLayout>
              </c:layout>
              <c:showPercent val="1"/>
            </c:dLbl>
            <c:dLbl>
              <c:idx val="3"/>
              <c:layout>
                <c:manualLayout>
                  <c:x val="-5.8789764100285174E-3"/>
                  <c:y val="-9.259259259259324E-2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Лист2!$A$2:$A$5</c:f>
              <c:strCache>
                <c:ptCount val="4"/>
                <c:pt idx="0">
                  <c:v>хорошие (17,1%, +5,8 п.п.)</c:v>
                </c:pt>
                <c:pt idx="1">
                  <c:v>удовлетворительные (65,5%)</c:v>
                </c:pt>
                <c:pt idx="2">
                  <c:v>неудовлетворительные (12,5%, -5,1 п.п.)</c:v>
                </c:pt>
                <c:pt idx="3">
                  <c:v>плохие (4,9%, -0,7 п.п.)</c:v>
                </c:pt>
              </c:strCache>
            </c:strRef>
          </c:cat>
          <c:val>
            <c:numRef>
              <c:f>Лист2!$B$2:$B$5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65.5</c:v>
                </c:pt>
                <c:pt idx="2">
                  <c:v>12.5</c:v>
                </c:pt>
                <c:pt idx="3">
                  <c:v>4.9000000000000004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9808377772840279"/>
          <c:y val="0.33193678915135794"/>
          <c:w val="0.4842792930415139"/>
          <c:h val="0.55862642169728782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1"/>
            </a:pPr>
            <a:r>
              <a:rPr lang="ru-RU" sz="1400" b="1" i="0" baseline="0" dirty="0"/>
              <a:t>Легко ли компании из другого региона обосноваться в Смоленской области, </a:t>
            </a:r>
            <a:r>
              <a:rPr lang="ru-RU" sz="1400" b="1" i="0" baseline="0" dirty="0" smtClean="0"/>
              <a:t>в </a:t>
            </a:r>
            <a:r>
              <a:rPr lang="ru-RU" sz="1400" b="1" i="0" baseline="0" dirty="0"/>
              <a:t>% от общего числа</a:t>
            </a:r>
          </a:p>
        </c:rich>
      </c:tx>
      <c:layout>
        <c:manualLayout>
          <c:xMode val="edge"/>
          <c:yMode val="edge"/>
          <c:x val="0.14746717957264074"/>
          <c:y val="2.7847793172028203E-2"/>
        </c:manualLayout>
      </c:layout>
    </c:title>
    <c:plotArea>
      <c:layout>
        <c:manualLayout>
          <c:layoutTarget val="inner"/>
          <c:xMode val="edge"/>
          <c:yMode val="edge"/>
          <c:x val="6.7768164648372403E-2"/>
          <c:y val="0.31704602889372996"/>
          <c:w val="0.36666412065326082"/>
          <c:h val="0.5251498097981121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2"/>
              <c:layout>
                <c:manualLayout>
                  <c:x val="-2.3515905640114118E-2"/>
                  <c:y val="-6.0336885206060883E-2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[Книга1.xlsx]Лист3!$A$33:$A$35</c:f>
              <c:strCache>
                <c:ptCount val="3"/>
                <c:pt idx="0">
                  <c:v>сложно (56,5%,-2,7 п.п.)</c:v>
                </c:pt>
                <c:pt idx="1">
                  <c:v>легко (32,2%, +10,4 п.п.)</c:v>
                </c:pt>
                <c:pt idx="2">
                  <c:v>не определились (11,3%, -7,7 п.п.)</c:v>
                </c:pt>
              </c:strCache>
            </c:strRef>
          </c:cat>
          <c:val>
            <c:numRef>
              <c:f>[Книга1.xlsx]Лист3!$B$33:$B$35</c:f>
              <c:numCache>
                <c:formatCode>General</c:formatCode>
                <c:ptCount val="3"/>
                <c:pt idx="0">
                  <c:v>56.5</c:v>
                </c:pt>
                <c:pt idx="1">
                  <c:v>32.200000000000003</c:v>
                </c:pt>
                <c:pt idx="2">
                  <c:v>11.3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6639609487834682"/>
          <c:y val="0.36951572980039132"/>
          <c:w val="0.5159669758915657"/>
          <c:h val="0.42002585240011775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spPr>
    <a:solidFill>
      <a:srgbClr val="FFFFCC"/>
    </a:solidFill>
    <a:ln w="28575">
      <a:solidFill>
        <a:schemeClr val="accent1"/>
      </a:solidFill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Сколько конкурентов у Вашей </a:t>
            </a:r>
            <a:r>
              <a:rPr lang="ru-RU" sz="1600" b="1" i="0" baseline="0" dirty="0" smtClean="0"/>
              <a:t>организации, в % от общего числа</a:t>
            </a:r>
            <a:endParaRPr lang="ru-RU" sz="16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4860370705622891"/>
          <c:y val="0.27250425628383634"/>
          <c:w val="0.39469521601425106"/>
          <c:h val="0.65071373450998238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numFmt formatCode="0%" sourceLinked="0"/>
              <c:spPr>
                <a:solidFill>
                  <a:srgbClr val="FFFF99"/>
                </a:solidFill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-2.6021698864060642E-2"/>
                  <c:y val="0"/>
                </c:manualLayout>
              </c:layout>
              <c:showPercent val="1"/>
            </c:dLbl>
            <c:dLbl>
              <c:idx val="2"/>
              <c:layout>
                <c:manualLayout>
                  <c:x val="-2.6021698864060642E-2"/>
                  <c:y val="-8.5801277335551249E-2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Лист3!$A$92:$A$94</c:f>
              <c:strCache>
                <c:ptCount val="3"/>
                <c:pt idx="0">
                  <c:v>большое количество (61%, +12,4 п.п.)</c:v>
                </c:pt>
                <c:pt idx="1">
                  <c:v>1-3 конкурента (30,2%, -13,5 п.п.)</c:v>
                </c:pt>
                <c:pt idx="2">
                  <c:v>конкуренты отсутствуют (8,8%, +1,1 п.п.)</c:v>
                </c:pt>
              </c:strCache>
            </c:strRef>
          </c:cat>
          <c:val>
            <c:numRef>
              <c:f>Лист3!$B$92:$B$94</c:f>
              <c:numCache>
                <c:formatCode>General</c:formatCode>
                <c:ptCount val="3"/>
                <c:pt idx="0">
                  <c:v>61</c:v>
                </c:pt>
                <c:pt idx="1">
                  <c:v>30.2</c:v>
                </c:pt>
                <c:pt idx="2">
                  <c:v>8.8000000000000007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705649281227461"/>
          <c:y val="0.27432762726063636"/>
          <c:w val="0.33113920857609624"/>
          <c:h val="0.6184661914441939"/>
        </c:manualLayout>
      </c:layout>
      <c:txPr>
        <a:bodyPr/>
        <a:lstStyle/>
        <a:p>
          <a:pPr>
            <a:defRPr sz="1000" b="0"/>
          </a:pPr>
          <a:endParaRPr lang="ru-RU"/>
        </a:p>
      </c:txPr>
    </c:legend>
    <c:plotVisOnly val="1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Как изменилось количество конкурентов за последние 3 </a:t>
            </a:r>
            <a:r>
              <a:rPr lang="ru-RU" sz="1600" b="1" i="0" baseline="0" dirty="0" smtClean="0"/>
              <a:t>года, в % от общего числа</a:t>
            </a:r>
            <a:endParaRPr lang="ru-RU" sz="16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2186651392104034E-2"/>
          <c:y val="0.32426085433020341"/>
          <c:w val="0.37582982582991958"/>
          <c:h val="0.61801173408725407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33CC"/>
              </a:solidFill>
            </c:spPr>
          </c:dPt>
          <c:dLbls>
            <c:dLbl>
              <c:idx val="2"/>
              <c:layout>
                <c:manualLayout>
                  <c:x val="-1.4456499368922581E-2"/>
                  <c:y val="-7.1316475940329735E-2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Лист3!$A$113:$A$115</c:f>
              <c:strCache>
                <c:ptCount val="3"/>
                <c:pt idx="0">
                  <c:v>Увеличилось (56,5%, +12,1 п.п.)</c:v>
                </c:pt>
                <c:pt idx="1">
                  <c:v>Уменьшилось (12,1%, +5,1 п.п.)</c:v>
                </c:pt>
                <c:pt idx="2">
                  <c:v>Не изменилось (31,4%, -17,2 п.п.)</c:v>
                </c:pt>
              </c:strCache>
            </c:strRef>
          </c:cat>
          <c:val>
            <c:numRef>
              <c:f>Лист3!$B$113:$B$115</c:f>
              <c:numCache>
                <c:formatCode>General</c:formatCode>
                <c:ptCount val="3"/>
                <c:pt idx="0">
                  <c:v>56.5</c:v>
                </c:pt>
                <c:pt idx="1">
                  <c:v>12.1</c:v>
                </c:pt>
                <c:pt idx="2">
                  <c:v>31.4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2210182475171252"/>
          <c:y val="0.39911694853833046"/>
          <c:w val="0.46055037600558046"/>
          <c:h val="0.43026409183615438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Оценка</a:t>
            </a:r>
            <a:r>
              <a:rPr lang="ru-RU" baseline="0" dirty="0"/>
              <a:t> деятельности органов власти на рынке, который представляет респондент</a:t>
            </a:r>
            <a:r>
              <a:rPr lang="ru-RU" dirty="0"/>
              <a:t>, %</a:t>
            </a:r>
          </a:p>
        </c:rich>
      </c:tx>
      <c:layout/>
    </c:title>
    <c:plotArea>
      <c:layout/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2628751186662"/>
          <c:y val="0.25251273071077635"/>
          <c:w val="0.32988757655293466"/>
          <c:h val="0.64349518810148765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Планировала ли организация за последние 3 года выход на новые </a:t>
            </a:r>
            <a:r>
              <a:rPr lang="ru-RU" sz="1400" dirty="0" smtClean="0"/>
              <a:t>рынки,</a:t>
            </a:r>
            <a:r>
              <a:rPr lang="ru-RU" sz="1400" baseline="0" dirty="0" smtClean="0"/>
              <a:t> в % от общего числа</a:t>
            </a:r>
            <a:endParaRPr lang="ru-RU" sz="1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966880748474752"/>
          <c:y val="0.36587669120775501"/>
          <c:w val="0.42673272709651644"/>
          <c:h val="0.48918141886673833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Lbls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Лист4!$A$15:$A$16</c:f>
              <c:strCache>
                <c:ptCount val="2"/>
                <c:pt idx="0">
                  <c:v>да (38%)</c:v>
                </c:pt>
                <c:pt idx="1">
                  <c:v>нет (62%)</c:v>
                </c:pt>
              </c:strCache>
            </c:strRef>
          </c:cat>
          <c:val>
            <c:numRef>
              <c:f>Лист4!$B$15:$B$16</c:f>
              <c:numCache>
                <c:formatCode>0%</c:formatCode>
                <c:ptCount val="2"/>
                <c:pt idx="0">
                  <c:v>0.38000000000000111</c:v>
                </c:pt>
                <c:pt idx="1">
                  <c:v>0.62000000000000199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353480818916164"/>
          <c:y val="0.36659713961321377"/>
          <c:w val="0.23887889525277334"/>
          <c:h val="0.35868982037226377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Оценка</a:t>
            </a:r>
            <a:r>
              <a:rPr lang="ru-RU" baseline="0" dirty="0"/>
              <a:t> деятельности органов власти на рынке, который представляет респондент</a:t>
            </a:r>
            <a:r>
              <a:rPr lang="ru-RU" dirty="0"/>
              <a:t>, %</a:t>
            </a:r>
          </a:p>
        </c:rich>
      </c:tx>
      <c:layout/>
    </c:title>
    <c:plotArea>
      <c:layout/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2628751186662"/>
          <c:y val="0.25251273071077635"/>
          <c:w val="0.32988757655293488"/>
          <c:h val="0.64349518810148765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Сталкивалась ли организация с препятствиями в связи с выходом на новые </a:t>
            </a:r>
            <a:r>
              <a:rPr lang="ru-RU" sz="1400" dirty="0" smtClean="0"/>
              <a:t>рынки,</a:t>
            </a:r>
            <a:r>
              <a:rPr lang="ru-RU" sz="1400" baseline="0" dirty="0" smtClean="0"/>
              <a:t> в % от общего числа</a:t>
            </a:r>
            <a:endParaRPr lang="ru-RU" sz="1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6.2822384814386012E-2"/>
          <c:y val="0.44918963254593175"/>
          <c:w val="0.35745404705599632"/>
          <c:h val="0.45976888305628488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Лист4!$A$19:$A$21</c:f>
              <c:strCache>
                <c:ptCount val="3"/>
                <c:pt idx="0">
                  <c:v>Нет, особых препятствий нет (38,6%)</c:v>
                </c:pt>
                <c:pt idx="1">
                  <c:v>Да, сталкивался с незначительными препятствиями (32,1%)</c:v>
                </c:pt>
                <c:pt idx="2">
                  <c:v>Да, сталкивался со значительными препятствиями (29,3%)</c:v>
                </c:pt>
              </c:strCache>
            </c:strRef>
          </c:cat>
          <c:val>
            <c:numRef>
              <c:f>Лист4!$B$19:$B$21</c:f>
              <c:numCache>
                <c:formatCode>General</c:formatCode>
                <c:ptCount val="3"/>
                <c:pt idx="0">
                  <c:v>38.6</c:v>
                </c:pt>
                <c:pt idx="1">
                  <c:v>32.1</c:v>
                </c:pt>
                <c:pt idx="2">
                  <c:v>29.3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2738675294582007"/>
          <c:y val="0.42118620589093175"/>
          <c:w val="0.45602481366804803"/>
          <c:h val="0.57637722368037592"/>
        </c:manualLayout>
      </c:layout>
    </c:legend>
    <c:plotVisOnly val="1"/>
  </c:chart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Оценка</a:t>
            </a:r>
            <a:r>
              <a:rPr lang="ru-RU" baseline="0" dirty="0"/>
              <a:t> деятельности органов власти на рынке, который представляет респондент</a:t>
            </a:r>
            <a:r>
              <a:rPr lang="ru-RU" dirty="0"/>
              <a:t>, %</a:t>
            </a:r>
          </a:p>
        </c:rich>
      </c:tx>
      <c:layout/>
    </c:title>
    <c:plotArea>
      <c:layout/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2628751186662"/>
          <c:y val="0.25251273071077635"/>
          <c:w val="0.32988757655293488"/>
          <c:h val="0.64349518810148765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Размер бизнеса респондентов,</a:t>
            </a:r>
          </a:p>
          <a:p>
            <a:pPr>
              <a:defRPr/>
            </a:pPr>
            <a:r>
              <a:rPr lang="ru-RU" dirty="0"/>
              <a:t> в % от общего числа </a:t>
            </a:r>
          </a:p>
        </c:rich>
      </c:tx>
      <c:layout>
        <c:manualLayout>
          <c:xMode val="edge"/>
          <c:yMode val="edge"/>
          <c:x val="0.21581413540572136"/>
          <c:y val="0"/>
        </c:manualLayout>
      </c:layout>
    </c:title>
    <c:plotArea>
      <c:layout>
        <c:manualLayout>
          <c:layoutTarget val="inner"/>
          <c:xMode val="edge"/>
          <c:yMode val="edge"/>
          <c:x val="0.13205932492018188"/>
          <c:y val="0.3645472440944883"/>
          <c:w val="0.34244737834229894"/>
          <c:h val="0.54833624963546157"/>
        </c:manualLayout>
      </c:layout>
      <c:doughnutChart>
        <c:varyColors val="1"/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861811347009085"/>
          <c:y val="0.32087561971420647"/>
          <c:w val="0.39471525021809961"/>
          <c:h val="0.5802391367745696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Удалось ли реализовать планы по выходу на новые рынки, в % от общего</a:t>
            </a:r>
            <a:r>
              <a:rPr lang="ru-RU" sz="1400" baseline="0" dirty="0"/>
              <a:t> числа</a:t>
            </a:r>
            <a:endParaRPr lang="ru-RU" sz="1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0488538363565546"/>
          <c:y val="0.42131051326917696"/>
          <c:w val="0.43345577956571835"/>
          <c:h val="0.52899934383202096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Лист4!$A$25:$A$27</c:f>
              <c:strCache>
                <c:ptCount val="3"/>
                <c:pt idx="0">
                  <c:v>Да, полностью (8,4%, +4,3 п.п.)</c:v>
                </c:pt>
                <c:pt idx="1">
                  <c:v>Да, частично (39,2%)</c:v>
                </c:pt>
                <c:pt idx="2">
                  <c:v>Не удалось (52,4%, -5,3 п.п)</c:v>
                </c:pt>
              </c:strCache>
            </c:strRef>
          </c:cat>
          <c:val>
            <c:numRef>
              <c:f>Лист4!$B$25:$B$27</c:f>
              <c:numCache>
                <c:formatCode>General</c:formatCode>
                <c:ptCount val="3"/>
                <c:pt idx="0">
                  <c:v>8.4</c:v>
                </c:pt>
                <c:pt idx="1">
                  <c:v>39.200000000000003</c:v>
                </c:pt>
                <c:pt idx="2">
                  <c:v>52.4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97703490942284"/>
          <c:y val="0.34206583552055991"/>
          <c:w val="0.36056691669673557"/>
          <c:h val="0.54859944590259568"/>
        </c:manualLayout>
      </c:layout>
    </c:legend>
    <c:plotVisOnly val="1"/>
  </c:chart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Общие условия ведения </a:t>
            </a:r>
            <a:r>
              <a:rPr lang="ru-RU" dirty="0" smtClean="0"/>
              <a:t>бизнеса, </a:t>
            </a:r>
            <a:r>
              <a:rPr lang="ru-RU" dirty="0"/>
              <a:t>в % от общего числа </a:t>
            </a:r>
          </a:p>
        </c:rich>
      </c:tx>
      <c:layout>
        <c:manualLayout>
          <c:xMode val="edge"/>
          <c:yMode val="edge"/>
          <c:x val="0.12357633420822429"/>
          <c:y val="0"/>
        </c:manualLayout>
      </c:layout>
    </c:title>
    <c:plotArea>
      <c:layout>
        <c:manualLayout>
          <c:layoutTarget val="inner"/>
          <c:xMode val="edge"/>
          <c:yMode val="edge"/>
          <c:x val="0.11157108486439195"/>
          <c:y val="0.25990995917177018"/>
          <c:w val="0.41019138232720931"/>
          <c:h val="0.68365230387868181"/>
        </c:manualLayout>
      </c:layout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77777777777772"/>
          <c:y val="0.32079760863225432"/>
          <c:w val="0.40555555555555556"/>
          <c:h val="0.60354330708661419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/>
            </a:pPr>
            <a:r>
              <a:rPr lang="ru-RU" sz="1700" dirty="0"/>
              <a:t>Насколько сложно начать бизнес </a:t>
            </a:r>
            <a:r>
              <a:rPr lang="ru-RU" sz="1700" dirty="0" smtClean="0"/>
              <a:t>с нуля в регионе,</a:t>
            </a:r>
          </a:p>
          <a:p>
            <a:pPr>
              <a:defRPr sz="1700"/>
            </a:pPr>
            <a:r>
              <a:rPr lang="ru-RU" sz="1700" dirty="0" smtClean="0"/>
              <a:t> в </a:t>
            </a:r>
            <a:r>
              <a:rPr lang="ru-RU" sz="1700" dirty="0"/>
              <a:t>% от общего числа </a:t>
            </a:r>
          </a:p>
        </c:rich>
      </c:tx>
      <c:layout>
        <c:manualLayout>
          <c:xMode val="edge"/>
          <c:yMode val="edge"/>
          <c:x val="8.6523765303658268E-2"/>
          <c:y val="0"/>
        </c:manualLayout>
      </c:layout>
    </c:title>
    <c:plotArea>
      <c:layout>
        <c:manualLayout>
          <c:layoutTarget val="inner"/>
          <c:xMode val="edge"/>
          <c:yMode val="edge"/>
          <c:x val="5.2431384142039419E-2"/>
          <c:y val="0.3367694663167124"/>
          <c:w val="0.4050913415022438"/>
          <c:h val="0.62241032370953631"/>
        </c:manualLayout>
      </c:layout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725429328074914"/>
          <c:y val="0.41823199183435583"/>
          <c:w val="0.32466673721102912"/>
          <c:h val="0.380781204432779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800" b="1" i="0" baseline="0" dirty="0"/>
              <a:t>Насколько сложно начать бизнес с нуля в регионе,</a:t>
            </a:r>
            <a:endParaRPr lang="ru-RU" dirty="0"/>
          </a:p>
          <a:p>
            <a:pPr>
              <a:defRPr/>
            </a:pPr>
            <a:r>
              <a:rPr lang="ru-RU" sz="1800" b="1" i="0" baseline="0" dirty="0"/>
              <a:t> в % от общего числа </a:t>
            </a:r>
            <a:endParaRPr lang="ru-RU" dirty="0"/>
          </a:p>
        </c:rich>
      </c:tx>
    </c:title>
    <c:plotArea>
      <c:layout>
        <c:manualLayout>
          <c:layoutTarget val="inner"/>
          <c:xMode val="edge"/>
          <c:yMode val="edge"/>
          <c:x val="0.1060993222975225"/>
          <c:y val="0.42010279965004615"/>
          <c:w val="0.30846572603044303"/>
          <c:h val="0.46963254593175852"/>
        </c:manualLayout>
      </c:layout>
      <c:doughnutChart>
        <c:varyColors val="1"/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107310873504456"/>
          <c:y val="0.46099773986585185"/>
          <c:w val="0.43068179206141882"/>
          <c:h val="0.42487970253718288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u="none" strike="noStrike" baseline="0" dirty="0"/>
              <a:t>Доступность заемных финансовых </a:t>
            </a:r>
            <a:r>
              <a:rPr lang="ru-RU" sz="1600" b="1" i="0" u="none" strike="noStrike" baseline="0" dirty="0" smtClean="0"/>
              <a:t>ресурсов, в % от общего числа</a:t>
            </a:r>
            <a:endParaRPr lang="ru-RU" sz="1600" dirty="0"/>
          </a:p>
        </c:rich>
      </c:tx>
    </c:title>
    <c:plotArea>
      <c:layout>
        <c:manualLayout>
          <c:layoutTarget val="inner"/>
          <c:xMode val="edge"/>
          <c:yMode val="edge"/>
          <c:x val="8.0042213473315235E-2"/>
          <c:y val="0.2898148148148173"/>
          <c:w val="0.34455555555555556"/>
          <c:h val="0.57425925925925925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33CC"/>
              </a:solidFill>
            </c:spPr>
          </c:dPt>
          <c:dLbls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Лист1!$A$6:$A$8</c:f>
              <c:strCache>
                <c:ptCount val="3"/>
                <c:pt idx="0">
                  <c:v>Полностью удовлетворён (31,7%)</c:v>
                </c:pt>
                <c:pt idx="1">
                  <c:v>Не удовлетворён (38,4%)</c:v>
                </c:pt>
                <c:pt idx="2">
                  <c:v>Затрудняюсь ответить (29,9%)</c:v>
                </c:pt>
              </c:strCache>
            </c:strRef>
          </c:cat>
          <c:val>
            <c:numRef>
              <c:f>Лист1!$B$6:$B$8</c:f>
              <c:numCache>
                <c:formatCode>General</c:formatCode>
                <c:ptCount val="3"/>
                <c:pt idx="0">
                  <c:v>31.7</c:v>
                </c:pt>
                <c:pt idx="1">
                  <c:v>38.4</c:v>
                </c:pt>
                <c:pt idx="2">
                  <c:v>29.9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5464020122484844"/>
          <c:y val="0.28644101778944442"/>
          <c:w val="0.48702646544182138"/>
          <c:h val="0.60415500145815326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600" dirty="0"/>
              <a:t>Как изменилась</a:t>
            </a:r>
            <a:r>
              <a:rPr lang="ru-RU" sz="1600" baseline="0" dirty="0"/>
              <a:t> доступность заемных финансовых </a:t>
            </a:r>
            <a:r>
              <a:rPr lang="ru-RU" sz="1600" baseline="0" dirty="0" smtClean="0"/>
              <a:t>средств, </a:t>
            </a:r>
            <a:r>
              <a:rPr lang="ru-RU" sz="1600" baseline="0" dirty="0"/>
              <a:t>в % от общего числа </a:t>
            </a:r>
            <a:endParaRPr lang="ru-RU" sz="1600" dirty="0"/>
          </a:p>
        </c:rich>
      </c:tx>
    </c:title>
    <c:plotArea>
      <c:layout>
        <c:manualLayout>
          <c:layoutTarget val="inner"/>
          <c:xMode val="edge"/>
          <c:yMode val="edge"/>
          <c:x val="0.15542858703081971"/>
          <c:y val="0.37058727034120897"/>
          <c:w val="0.3268998830638436"/>
          <c:h val="0.50627916302128906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33CC"/>
              </a:solidFill>
            </c:spPr>
          </c:dPt>
          <c:dLbls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Лист1!$A$36:$A$38</c:f>
              <c:strCache>
                <c:ptCount val="3"/>
                <c:pt idx="0">
                  <c:v>Повысилась (36,8%)</c:v>
                </c:pt>
                <c:pt idx="1">
                  <c:v>Снизилась (24,4%)</c:v>
                </c:pt>
                <c:pt idx="2">
                  <c:v>Не изменилась (38,8%)</c:v>
                </c:pt>
              </c:strCache>
            </c:strRef>
          </c:cat>
          <c:val>
            <c:numRef>
              <c:f>Лист1!$B$36:$B$38</c:f>
              <c:numCache>
                <c:formatCode>General</c:formatCode>
                <c:ptCount val="3"/>
                <c:pt idx="0">
                  <c:v>36.800000000000004</c:v>
                </c:pt>
                <c:pt idx="1">
                  <c:v>24.4</c:v>
                </c:pt>
                <c:pt idx="2">
                  <c:v>38.800000000000004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2316009143993358"/>
          <c:y val="0.36592446777486476"/>
          <c:w val="0.4589040483260805"/>
          <c:h val="0.44680847185768641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Оценка</a:t>
            </a:r>
            <a:r>
              <a:rPr lang="ru-RU" baseline="0" dirty="0"/>
              <a:t> деятельности органов власти на рынке, который представляет респондент</a:t>
            </a:r>
            <a:r>
              <a:rPr lang="ru-RU" dirty="0"/>
              <a:t>, %</a:t>
            </a:r>
          </a:p>
        </c:rich>
      </c:tx>
    </c:title>
    <c:plotArea>
      <c:layout/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2628751186662"/>
          <c:y val="0.25251273071077635"/>
          <c:w val="0.32988757655293444"/>
          <c:h val="0.64349518810148765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Оценка деятельности органов власти на рынке, который представляет респондент, </a:t>
            </a:r>
            <a:r>
              <a:rPr lang="ru-RU" sz="1600" b="1" i="0" baseline="0" dirty="0" smtClean="0"/>
              <a:t>в % от общего числа</a:t>
            </a:r>
            <a:endParaRPr lang="ru-RU" sz="1600" dirty="0"/>
          </a:p>
        </c:rich>
      </c:tx>
      <c:layout>
        <c:manualLayout>
          <c:xMode val="edge"/>
          <c:yMode val="edge"/>
          <c:x val="0.10237935580853808"/>
          <c:y val="1.8518639541140313E-2"/>
        </c:manualLayout>
      </c:layout>
    </c:title>
    <c:plotArea>
      <c:layout>
        <c:manualLayout>
          <c:layoutTarget val="inner"/>
          <c:xMode val="edge"/>
          <c:yMode val="edge"/>
          <c:x val="5.0525423479023883E-2"/>
          <c:y val="0.24137891298129996"/>
          <c:w val="0.34590629385850735"/>
          <c:h val="0.7212514212368869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9999"/>
              </a:solidFill>
            </c:spPr>
          </c:dPt>
          <c:dPt>
            <c:idx val="2"/>
            <c:spPr>
              <a:solidFill>
                <a:srgbClr val="0033CC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Lbls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Лист3!$A$135:$A$139</c:f>
              <c:strCache>
                <c:ptCount val="5"/>
                <c:pt idx="0">
                  <c:v>Органы власти помогают бизнесу своими действиями (34,8%, +13 п.п.)</c:v>
                </c:pt>
                <c:pt idx="1">
                  <c:v>Органы власти ничего не предпринимают (18,6%, -3,2 п.п.)</c:v>
                </c:pt>
                <c:pt idx="2">
                  <c:v>Органы власти не предпринимают каких-либо действий, но их участие необходимо (11,3%, -7 п.п.)</c:v>
                </c:pt>
                <c:pt idx="3">
                  <c:v>Органы власти мешают бизнесу своими действиями (3,8%, -1,8% пунктов)</c:v>
                </c:pt>
                <c:pt idx="4">
                  <c:v>В чем-то органы власти помогают, в чем-то мешают (31,6%, -0,9 п.п.)</c:v>
                </c:pt>
              </c:strCache>
            </c:strRef>
          </c:cat>
          <c:val>
            <c:numRef>
              <c:f>Лист3!$B$135:$B$139</c:f>
              <c:numCache>
                <c:formatCode>General</c:formatCode>
                <c:ptCount val="5"/>
                <c:pt idx="0">
                  <c:v>34.800000000000004</c:v>
                </c:pt>
                <c:pt idx="1">
                  <c:v>18.600000000000001</c:v>
                </c:pt>
                <c:pt idx="2">
                  <c:v>11.3</c:v>
                </c:pt>
                <c:pt idx="3">
                  <c:v>3.8</c:v>
                </c:pt>
                <c:pt idx="4">
                  <c:v>31.6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285577135649486"/>
          <c:y val="0.26912626239361093"/>
          <c:w val="0.51468593837497489"/>
          <c:h val="0.69197187310157526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Размер бизнеса респондентов, в % от общего</a:t>
            </a:r>
            <a:r>
              <a:rPr lang="ru-RU" baseline="0" dirty="0" smtClean="0"/>
              <a:t> числа</a:t>
            </a:r>
            <a:endParaRPr lang="ru-RU" dirty="0"/>
          </a:p>
        </c:rich>
      </c:tx>
      <c:layout/>
    </c:title>
    <c:plotArea>
      <c:layout/>
      <c:doughnutChart>
        <c:varyColors val="1"/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33333333333337"/>
          <c:y val="0.36703813065033525"/>
          <c:w val="0.34166666666666862"/>
          <c:h val="0.41858595800525061"/>
        </c:manualLayout>
      </c:layout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Период ведения бизнеса,</a:t>
            </a:r>
          </a:p>
          <a:p>
            <a:pPr>
              <a:defRPr sz="1600"/>
            </a:pPr>
            <a:r>
              <a:rPr lang="ru-RU" sz="1600" b="1" i="0" baseline="0"/>
              <a:t> в % от общего числа</a:t>
            </a:r>
            <a:endParaRPr lang="ru-RU" sz="1600"/>
          </a:p>
        </c:rich>
      </c:tx>
      <c:layout/>
    </c:title>
    <c:plotArea>
      <c:layout>
        <c:manualLayout>
          <c:layoutTarget val="inner"/>
          <c:xMode val="edge"/>
          <c:yMode val="edge"/>
          <c:x val="0.11708999925934134"/>
          <c:y val="0.31083588509769788"/>
          <c:w val="0.40467610080361482"/>
          <c:h val="0.63735600758238564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-1.763692923008563E-2"/>
                  <c:y val="-6.9444444444444586E-2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Лист1!$A$26:$A$28</c:f>
              <c:strCache>
                <c:ptCount val="3"/>
                <c:pt idx="0">
                  <c:v>более 5 лет (55,4%)</c:v>
                </c:pt>
                <c:pt idx="1">
                  <c:v>от 1 года до 5 лет (35%)</c:v>
                </c:pt>
                <c:pt idx="2">
                  <c:v>менее 1 года (9,6%)</c:v>
                </c:pt>
              </c:strCache>
            </c:strRef>
          </c:cat>
          <c:val>
            <c:numRef>
              <c:f>Лист1!$B$26:$B$28</c:f>
              <c:numCache>
                <c:formatCode>General</c:formatCode>
                <c:ptCount val="3"/>
                <c:pt idx="0">
                  <c:v>55.4</c:v>
                </c:pt>
                <c:pt idx="1">
                  <c:v>35</c:v>
                </c:pt>
                <c:pt idx="2">
                  <c:v>9.6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57112172721569"/>
          <c:y val="0.39330927384077213"/>
          <c:w val="0.41665185349775952"/>
          <c:h val="0.43588145231846193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800" b="1" i="0" baseline="0"/>
              <a:t>Размер бизнеса респондентов, в % от общего числа</a:t>
            </a:r>
          </a:p>
        </c:rich>
      </c:tx>
      <c:layout>
        <c:manualLayout>
          <c:xMode val="edge"/>
          <c:yMode val="edge"/>
          <c:x val="0.11219444444444462"/>
          <c:y val="2.7777777777778002E-2"/>
        </c:manualLayout>
      </c:layout>
    </c:title>
    <c:plotArea>
      <c:layout>
        <c:manualLayout>
          <c:layoutTarget val="inner"/>
          <c:xMode val="edge"/>
          <c:yMode val="edge"/>
          <c:x val="0.1407939632545932"/>
          <c:y val="0.34324329250510266"/>
          <c:w val="0.33519138232721007"/>
          <c:h val="0.55865230387868181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33CC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1111111111111125E-2"/>
                  <c:y val="3.2407407407407676E-2"/>
                </c:manualLayout>
              </c:layout>
              <c:showPercent val="1"/>
            </c:dLbl>
            <c:dLbl>
              <c:idx val="1"/>
              <c:layout>
                <c:manualLayout>
                  <c:x val="-4.4444444444444432E-2"/>
                  <c:y val="-1.3888888888888963E-2"/>
                </c:manualLayout>
              </c:layout>
              <c:showPercent val="1"/>
            </c:dLbl>
            <c:dLbl>
              <c:idx val="2"/>
              <c:layout>
                <c:manualLayout>
                  <c:x val="-4.1666666666666664E-2"/>
                  <c:y val="-8.7962962962963381E-2"/>
                </c:manualLayout>
              </c:layout>
              <c:showPercent val="1"/>
            </c:dLbl>
            <c:dLbl>
              <c:idx val="3"/>
              <c:layout>
                <c:manualLayout>
                  <c:x val="0.05"/>
                  <c:y val="-0.10648148148148179"/>
                </c:manualLayout>
              </c:layout>
              <c:showPercent val="1"/>
            </c:dLbl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 i="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Лист3!$A$69:$A$72</c:f>
              <c:strCache>
                <c:ptCount val="4"/>
                <c:pt idx="0">
                  <c:v>микропредприятия (73,3%,+17 п.п.)</c:v>
                </c:pt>
                <c:pt idx="1">
                  <c:v>малый бизнес (20,3%, -13,5 п.п.)</c:v>
                </c:pt>
                <c:pt idx="2">
                  <c:v>средний бизнес (4,6%, -3,2 п.п.)</c:v>
                </c:pt>
                <c:pt idx="3">
                  <c:v>крупный бизнес (1,8%, -0,3 п.п.)</c:v>
                </c:pt>
              </c:strCache>
            </c:strRef>
          </c:cat>
          <c:val>
            <c:numRef>
              <c:f>Лист3!$B$69:$B$72</c:f>
              <c:numCache>
                <c:formatCode>General</c:formatCode>
                <c:ptCount val="4"/>
                <c:pt idx="0">
                  <c:v>73.3</c:v>
                </c:pt>
                <c:pt idx="1">
                  <c:v>20.3</c:v>
                </c:pt>
                <c:pt idx="2">
                  <c:v>4.5999999999999996</c:v>
                </c:pt>
                <c:pt idx="3">
                  <c:v>1.8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769575678040265"/>
          <c:y val="0.34325605132691744"/>
          <c:w val="0.33008202099737666"/>
          <c:h val="0.55862642169728782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Среднемесячный доход на одного члена семьи, </a:t>
            </a:r>
            <a:r>
              <a:rPr lang="ru-RU" dirty="0" smtClean="0"/>
              <a:t>в </a:t>
            </a:r>
            <a:r>
              <a:rPr lang="ru-RU" dirty="0"/>
              <a:t>% от общего числа респондентов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466137092854517"/>
          <c:y val="0.35065835520559935"/>
          <c:w val="0.35100848655190631"/>
          <c:h val="0.55759550889472154"/>
        </c:manualLayout>
      </c:layout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958542062611652"/>
          <c:y val="0.39412438028580093"/>
          <c:w val="0.39292836296429051"/>
          <c:h val="0.55862642169728782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pPr>
            <a:r>
              <a:rPr lang="ru-RU" sz="1600" b="1" i="0" baseline="0"/>
              <a:t>Среднемесячный доход на одного члена семьи, в % от общего числа респондентов</a:t>
            </a:r>
            <a:endParaRPr lang="ru-RU" sz="1600"/>
          </a:p>
        </c:rich>
      </c:tx>
      <c:layout/>
    </c:title>
    <c:plotArea>
      <c:layout>
        <c:manualLayout>
          <c:layoutTarget val="inner"/>
          <c:xMode val="edge"/>
          <c:yMode val="edge"/>
          <c:x val="5.0365931563159674E-2"/>
          <c:y val="0.34197032662583848"/>
          <c:w val="0.36702102544161758"/>
          <c:h val="0.57805008748906384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Lbls>
            <c:numFmt formatCode="0.0%" sourceLinked="0"/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 7 тыс. рублей (22,2%)</c:v>
                </c:pt>
                <c:pt idx="1">
                  <c:v>от 7 до 15 тыс. рублей (53,7%)</c:v>
                </c:pt>
                <c:pt idx="2">
                  <c:v>от 15 до 20 тыс. рублей (14,3%)</c:v>
                </c:pt>
                <c:pt idx="3">
                  <c:v>свыше 20 тыс. рублей (9,8%)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22.2</c:v>
                </c:pt>
                <c:pt idx="1">
                  <c:v>53.7</c:v>
                </c:pt>
                <c:pt idx="2">
                  <c:v>14.3</c:v>
                </c:pt>
                <c:pt idx="3">
                  <c:v>9.8000000000000007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0080292004591853"/>
          <c:y val="0.37714494021580758"/>
          <c:w val="0.48156015072399361"/>
          <c:h val="0.55862642169728782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Общие условия ведения </a:t>
            </a:r>
            <a:r>
              <a:rPr lang="ru-RU" dirty="0" smtClean="0"/>
              <a:t>бизнеса, </a:t>
            </a:r>
            <a:r>
              <a:rPr lang="ru-RU" dirty="0"/>
              <a:t>в % от общего числа </a:t>
            </a:r>
          </a:p>
        </c:rich>
      </c:tx>
      <c:layout>
        <c:manualLayout>
          <c:xMode val="edge"/>
          <c:yMode val="edge"/>
          <c:x val="0.12357633420822429"/>
          <c:y val="0"/>
        </c:manualLayout>
      </c:layout>
    </c:title>
    <c:plotArea>
      <c:layout>
        <c:manualLayout>
          <c:layoutTarget val="inner"/>
          <c:xMode val="edge"/>
          <c:yMode val="edge"/>
          <c:x val="0.11157108486439195"/>
          <c:y val="0.25990995917177018"/>
          <c:w val="0.41019138232720931"/>
          <c:h val="0.68365230387868181"/>
        </c:manualLayout>
      </c:layout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77777777777772"/>
          <c:y val="0.32079760863225432"/>
          <c:w val="0.40555555555555556"/>
          <c:h val="0.60354330708661419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/>
            </a:pPr>
            <a:r>
              <a:rPr lang="ru-RU" sz="1700" dirty="0"/>
              <a:t>Насколько сложно начать бизнес </a:t>
            </a:r>
            <a:r>
              <a:rPr lang="ru-RU" sz="1700" dirty="0" smtClean="0"/>
              <a:t>с нуля в регионе,</a:t>
            </a:r>
          </a:p>
          <a:p>
            <a:pPr>
              <a:defRPr sz="1700"/>
            </a:pPr>
            <a:r>
              <a:rPr lang="ru-RU" sz="1700" dirty="0" smtClean="0"/>
              <a:t> в </a:t>
            </a:r>
            <a:r>
              <a:rPr lang="ru-RU" sz="1700" dirty="0"/>
              <a:t>% от общего числа </a:t>
            </a:r>
          </a:p>
        </c:rich>
      </c:tx>
      <c:layout>
        <c:manualLayout>
          <c:xMode val="edge"/>
          <c:yMode val="edge"/>
          <c:x val="8.6523765303658268E-2"/>
          <c:y val="0"/>
        </c:manualLayout>
      </c:layout>
    </c:title>
    <c:plotArea>
      <c:layout>
        <c:manualLayout>
          <c:layoutTarget val="inner"/>
          <c:xMode val="edge"/>
          <c:yMode val="edge"/>
          <c:x val="5.2431384142039392E-2"/>
          <c:y val="0.33676946631671223"/>
          <c:w val="0.4050913415022438"/>
          <c:h val="0.62241032370953631"/>
        </c:manualLayout>
      </c:layout>
      <c:doughnutChart>
        <c:varyColors val="1"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725429328074891"/>
          <c:y val="0.41823199183435572"/>
          <c:w val="0.32466673721102901"/>
          <c:h val="0.380781204432779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9206AD-BEB9-4AB3-8C7B-B76142CD293E}" type="datetimeFigureOut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3480590-C6C1-4E0E-86CC-293CE0E06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0D4038-327B-41DF-86A0-D1E912DC113B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6D859E-3B90-4003-A32A-ABBA27CF78F3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C6BB49-473B-4CF0-A398-7E21BBF208DC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44E666-EE90-4AEF-98DA-51A9D62AE7DF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C865D7-40BF-48E0-A529-4A71F6EBBCB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329EA8-CB39-4613-B8E1-36C8005A04B9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5D1A0E-98EE-4ACB-964F-90A149AEC726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A070B7-1514-4CA5-B3A6-20C2C618EF20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2290D8-679A-4956-A2E9-09C9B785F2FD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394CEE-BB33-44F0-BD7F-2B1BCA9511F9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E1BBDA-8F93-43C8-8BC0-457B5B4E62DD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0B6396-A47F-433A-8CA8-5F8BA6D299C6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143C-9DD0-456D-8F7F-15D6D2039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0EE13-DAAC-4ED6-8624-04EB6EDBB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DBBA-0D0D-4AC1-B04E-B8F6EC5B7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B890-4CB1-4C55-8B3A-7B6E02587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C00AA-F1F9-4665-9590-CE7780E1A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D8CA9-C601-445B-B6E2-D6707BAB2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B662-8487-4934-91D7-76702CB35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3385-70CE-42E2-A02D-4B1ABC6C9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DC24-8214-4C60-B38E-F9789E567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F09DC-C3A9-4758-B3F2-D918A83BD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3F52A-8B4A-4B36-942A-C030653FA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B1F22F6-AE7D-47BC-8582-592090486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6" r:id="rId1"/>
    <p:sldLayoutId id="2147485548" r:id="rId2"/>
    <p:sldLayoutId id="2147485557" r:id="rId3"/>
    <p:sldLayoutId id="2147485549" r:id="rId4"/>
    <p:sldLayoutId id="2147485550" r:id="rId5"/>
    <p:sldLayoutId id="2147485551" r:id="rId6"/>
    <p:sldLayoutId id="2147485552" r:id="rId7"/>
    <p:sldLayoutId id="2147485553" r:id="rId8"/>
    <p:sldLayoutId id="2147485558" r:id="rId9"/>
    <p:sldLayoutId id="2147485554" r:id="rId10"/>
    <p:sldLayoutId id="21474855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5.xml"/><Relationship Id="rId3" Type="http://schemas.openxmlformats.org/officeDocument/2006/relationships/image" Target="../media/image3.jpeg"/><Relationship Id="rId7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3.jpe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3.jpeg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3" Type="http://schemas.openxmlformats.org/officeDocument/2006/relationships/notesSlide" Target="../notesSlides/notesSlide5.xml"/><Relationship Id="rId7" Type="http://schemas.openxmlformats.org/officeDocument/2006/relationships/chart" Target="../charts/chart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_____Microsoft_Office_Excel2.xls"/><Relationship Id="rId5" Type="http://schemas.openxmlformats.org/officeDocument/2006/relationships/oleObject" Target="../embeddings/__________Microsoft_Office_Excel1.xls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5.xml"/><Relationship Id="rId7" Type="http://schemas.openxmlformats.org/officeDocument/2006/relationships/chart" Target="../charts/chart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image" Target="../media/image3.jpeg"/><Relationship Id="rId9" Type="http://schemas.openxmlformats.org/officeDocument/2006/relationships/chart" Target="../charts/char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8" name="Заголовок 7"/>
          <p:cNvSpPr>
            <a:spLocks noGrp="1"/>
          </p:cNvSpPr>
          <p:nvPr>
            <p:ph type="title"/>
          </p:nvPr>
        </p:nvSpPr>
        <p:spPr>
          <a:xfrm>
            <a:off x="642938" y="300037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Анализ результатов мониторинга </a:t>
            </a:r>
            <a:br>
              <a:rPr lang="ru-RU" sz="3200" b="1" smtClean="0"/>
            </a:br>
            <a:r>
              <a:rPr lang="ru-RU" sz="3200" b="1" smtClean="0"/>
              <a:t>состояния и развития конкурентной среды </a:t>
            </a:r>
            <a:br>
              <a:rPr lang="ru-RU" sz="3200" b="1" smtClean="0"/>
            </a:br>
            <a:r>
              <a:rPr lang="ru-RU" sz="3200" b="1" smtClean="0"/>
              <a:t>на рынках товаров, работ и услуг </a:t>
            </a:r>
            <a:br>
              <a:rPr lang="ru-RU" sz="3200" b="1" smtClean="0"/>
            </a:br>
            <a:r>
              <a:rPr lang="ru-RU" sz="3200" b="1" smtClean="0"/>
              <a:t>Смоленской области за 2016 год</a:t>
            </a:r>
            <a:br>
              <a:rPr lang="ru-RU" sz="3200" b="1" smtClean="0"/>
            </a:br>
            <a:r>
              <a:rPr lang="ru-RU" sz="3200" b="1" smtClean="0"/>
              <a:t> </a:t>
            </a:r>
            <a:br>
              <a:rPr lang="ru-RU" sz="3200" b="1" smtClean="0"/>
            </a:b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6149" name="TextBox 8"/>
          <p:cNvSpPr txBox="1">
            <a:spLocks noChangeArrowheads="1"/>
          </p:cNvSpPr>
          <p:nvPr/>
        </p:nvSpPr>
        <p:spPr bwMode="auto">
          <a:xfrm>
            <a:off x="323850" y="5589588"/>
            <a:ext cx="85693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 dirty="0"/>
          </a:p>
        </p:txBody>
      </p:sp>
      <p:pic>
        <p:nvPicPr>
          <p:cNvPr id="615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00438"/>
            <a:ext cx="25717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3500438"/>
            <a:ext cx="2143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71876"/>
            <a:ext cx="2015084" cy="1800200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0" y="142875"/>
            <a:ext cx="770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Характеристика услуг </a:t>
            </a:r>
          </a:p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субъектов естественных монополий предпринимателями </a:t>
            </a:r>
          </a:p>
        </p:txBody>
      </p:sp>
      <p:pic>
        <p:nvPicPr>
          <p:cNvPr id="1434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0825" y="2133600"/>
          <a:ext cx="8729663" cy="3305179"/>
        </p:xfrm>
        <a:graphic>
          <a:graphicData uri="http://schemas.openxmlformats.org/drawingml/2006/table">
            <a:tbl>
              <a:tblPr/>
              <a:tblGrid>
                <a:gridCol w="1008063"/>
                <a:gridCol w="936625"/>
                <a:gridCol w="955675"/>
                <a:gridCol w="1147762"/>
                <a:gridCol w="921122"/>
                <a:gridCol w="1008112"/>
                <a:gridCol w="591716"/>
                <a:gridCol w="1208484"/>
                <a:gridCol w="952104"/>
              </a:tblGrid>
              <a:tr h="4556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Сроки получения доступа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Сложность (количество) процедур подключения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Стоимость подключения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Удовлетво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рительно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относительно 2015 года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Неудовлет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ворительно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Затрудняюсь ответить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Удовлетво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рительно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(относительно 2015 года)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Неудовлет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ворительно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Затрудняюсь ответить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Низкая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Высокая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(относительно 2015 года)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Затрудняюсь ответить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23838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Водоснабжение, водоотведение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(+10,4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20,6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26,4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43,8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(+11,9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29,4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26,8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(+11,1 п.п.)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29,5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</a:tr>
              <a:tr h="223838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Газоснабжение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46,8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(+15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23,4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29,8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34,4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(+11,5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37,7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27,9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12,3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54,3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(+8,1п.п.)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33,4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</a:tr>
              <a:tr h="223838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Электроснабжение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(+10,6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22,7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23,4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(+8,3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22,4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15,3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(+12,6 п.п.)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27,7 </a:t>
                      </a: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AC0"/>
                    </a:solidFill>
                  </a:tcPr>
                </a:tc>
              </a:tr>
            </a:tbl>
          </a:graphicData>
        </a:graphic>
      </p:graphicFrame>
      <p:sp>
        <p:nvSpPr>
          <p:cNvPr id="14428" name="Прямоугольник 8"/>
          <p:cNvSpPr>
            <a:spLocks noChangeArrowheads="1"/>
          </p:cNvSpPr>
          <p:nvPr/>
        </p:nvSpPr>
        <p:spPr bwMode="auto">
          <a:xfrm>
            <a:off x="395288" y="1484313"/>
            <a:ext cx="8429625" cy="369887"/>
          </a:xfrm>
          <a:prstGeom prst="rect">
            <a:avLst/>
          </a:prstGeom>
          <a:solidFill>
            <a:srgbClr val="FFFFCC"/>
          </a:solidFill>
          <a:ln w="15875">
            <a:solidFill>
              <a:srgbClr val="0F6FC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Субъекты естественных монополий представлены на рынке услуг ЖКХ</a:t>
            </a:r>
          </a:p>
        </p:txBody>
      </p:sp>
      <p:sp>
        <p:nvSpPr>
          <p:cNvPr id="14429" name="Прямоугольник 9"/>
          <p:cNvSpPr>
            <a:spLocks noChangeArrowheads="1"/>
          </p:cNvSpPr>
          <p:nvPr/>
        </p:nvSpPr>
        <p:spPr bwMode="auto">
          <a:xfrm>
            <a:off x="611188" y="5876925"/>
            <a:ext cx="8429625" cy="831850"/>
          </a:xfrm>
          <a:prstGeom prst="rect">
            <a:avLst/>
          </a:prstGeom>
          <a:solidFill>
            <a:srgbClr val="FFFFCC"/>
          </a:solidFill>
          <a:ln w="15875">
            <a:solidFill>
              <a:srgbClr val="0F6FC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Рабочая группа по направлению «Эффективность процедур по подключению электроэнергии и подключению к газопроводу»</a:t>
            </a:r>
          </a:p>
          <a:p>
            <a:pPr algn="ctr"/>
            <a:r>
              <a:rPr lang="ru-RU" sz="1600"/>
              <a:t>в рамках Проектного офиса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572000" y="5516563"/>
            <a:ext cx="642938" cy="3048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107950" y="404813"/>
            <a:ext cx="7705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Доступность заёмных финансовых ресурсов</a:t>
            </a:r>
          </a:p>
        </p:txBody>
      </p:sp>
      <p:pic>
        <p:nvPicPr>
          <p:cNvPr id="1536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388" y="4508500"/>
          <a:ext cx="8424862" cy="2151063"/>
        </p:xfrm>
        <a:graphic>
          <a:graphicData uri="http://schemas.openxmlformats.org/drawingml/2006/table">
            <a:tbl>
              <a:tblPr/>
              <a:tblGrid>
                <a:gridCol w="5760640"/>
                <a:gridCol w="2664544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общего количества, %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Банковские кредиты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Займы у других организаций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7,4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Средства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микрофинансовой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организации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«Смоленский областной фонд поддержки предпринимательства»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7,9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Другое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4,6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Заемные финансовые ресурсы не привлекаются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34,9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49052" y="998398"/>
          <a:ext cx="43577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749646" y="998398"/>
          <a:ext cx="421484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751356" y="980728"/>
          <a:ext cx="41764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251520" y="9807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4716016" y="980728"/>
          <a:ext cx="42484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11188" y="3860800"/>
            <a:ext cx="7848600" cy="646113"/>
          </a:xfrm>
          <a:prstGeom prst="rect">
            <a:avLst/>
          </a:prstGeom>
          <a:solidFill>
            <a:srgbClr val="CCFFCC"/>
          </a:solidFill>
          <a:ln w="158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Источники заемных финансовых ресурсов для открытия и ведения предпринимательской деятельности (в % от общего числа)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3970338"/>
            <a:ext cx="1008062" cy="385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0" y="-412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Степень влияния на конкурентную среду органов власти и объединений</a:t>
            </a:r>
          </a:p>
        </p:txBody>
      </p:sp>
      <p:pic>
        <p:nvPicPr>
          <p:cNvPr id="16389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/>
          <p:nvPr/>
        </p:nvGraphicFramePr>
        <p:xfrm>
          <a:off x="1115616" y="908720"/>
          <a:ext cx="6552728" cy="298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1115616" y="908720"/>
          <a:ext cx="712879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5288" y="4149725"/>
          <a:ext cx="8353425" cy="2208213"/>
        </p:xfrm>
        <a:graphic>
          <a:graphicData uri="http://schemas.openxmlformats.org/drawingml/2006/table">
            <a:tbl>
              <a:tblPr/>
              <a:tblGrid>
                <a:gridCol w="2952750"/>
                <a:gridCol w="1368425"/>
                <a:gridCol w="1368425"/>
                <a:gridCol w="1511300"/>
                <a:gridCol w="1152525"/>
              </a:tblGrid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Низкая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Общественные организации, представляющие интересы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бизнес-сообществ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ФАС России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(её территориальное управление)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Органы местного самоуправления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Смоленской области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2" name="Заголовок 7"/>
          <p:cNvSpPr>
            <a:spLocks noGrp="1"/>
          </p:cNvSpPr>
          <p:nvPr>
            <p:ph type="title"/>
          </p:nvPr>
        </p:nvSpPr>
        <p:spPr>
          <a:xfrm>
            <a:off x="684213" y="22050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СПАСИБО ЗА ВНИМАНИЕ!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1600" y="3286125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71600" y="-249238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71600" y="3644900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7"/>
          <p:cNvSpPr txBox="1">
            <a:spLocks/>
          </p:cNvSpPr>
          <p:nvPr/>
        </p:nvSpPr>
        <p:spPr bwMode="auto">
          <a:xfrm>
            <a:off x="684213" y="35734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2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9388" y="1268413"/>
            <a:ext cx="4429125" cy="2736850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параметры респондентов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714356"/>
            <a:ext cx="6000792" cy="400110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обработано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345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анкет предпринимателей</a:t>
            </a:r>
          </a:p>
        </p:txBody>
      </p:sp>
      <p:pic>
        <p:nvPicPr>
          <p:cNvPr id="7177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763713" y="4076700"/>
            <a:ext cx="5616575" cy="2571750"/>
          </a:xfrm>
          <a:prstGeom prst="rect">
            <a:avLst/>
          </a:prstGeom>
          <a:solidFill>
            <a:srgbClr val="FFFFCC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716016" y="1268760"/>
          <a:ext cx="42862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339975" y="4149725"/>
            <a:ext cx="4464050" cy="2292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Сферы деятельности респондентов</a:t>
            </a:r>
          </a:p>
          <a:p>
            <a:pPr algn="ctr">
              <a:defRPr/>
            </a:pPr>
            <a:endParaRPr lang="ru-RU" sz="8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1300" dirty="0"/>
              <a:t>- Розничная торговля – 39,1%;</a:t>
            </a:r>
          </a:p>
          <a:p>
            <a:pPr>
              <a:defRPr/>
            </a:pPr>
            <a:r>
              <a:rPr lang="ru-RU" sz="1300" dirty="0"/>
              <a:t>- Обрабатывающие производства – 18,5%;</a:t>
            </a:r>
          </a:p>
          <a:p>
            <a:pPr>
              <a:defRPr/>
            </a:pPr>
            <a:r>
              <a:rPr lang="ru-RU" sz="1300" dirty="0"/>
              <a:t>- Сельское хозяйство – </a:t>
            </a:r>
            <a:r>
              <a:rPr lang="en-US" sz="1300" dirty="0"/>
              <a:t>9</a:t>
            </a:r>
            <a:r>
              <a:rPr lang="ru-RU" sz="1300" dirty="0"/>
              <a:t>,</a:t>
            </a:r>
            <a:r>
              <a:rPr lang="en-US" sz="1300" dirty="0"/>
              <a:t>3</a:t>
            </a:r>
            <a:r>
              <a:rPr lang="ru-RU" sz="1300" dirty="0"/>
              <a:t>%;</a:t>
            </a:r>
          </a:p>
          <a:p>
            <a:pPr>
              <a:defRPr/>
            </a:pPr>
            <a:r>
              <a:rPr lang="ru-RU" sz="1300" dirty="0"/>
              <a:t>- Строительство – 8,1%; Связь – 1,4%;</a:t>
            </a:r>
          </a:p>
          <a:p>
            <a:pPr>
              <a:defRPr/>
            </a:pPr>
            <a:r>
              <a:rPr lang="ru-RU" sz="1300" dirty="0"/>
              <a:t>- Транспорт – 7,8%;</a:t>
            </a:r>
          </a:p>
          <a:p>
            <a:pPr>
              <a:defRPr/>
            </a:pPr>
            <a:r>
              <a:rPr lang="ru-RU" sz="1300" dirty="0"/>
              <a:t>- Здравоохранение – 2%;</a:t>
            </a:r>
          </a:p>
          <a:p>
            <a:pPr>
              <a:defRPr/>
            </a:pPr>
            <a:r>
              <a:rPr lang="ru-RU" sz="1300" spc="-30" dirty="0"/>
              <a:t>- </a:t>
            </a:r>
            <a:r>
              <a:rPr lang="ru-RU" sz="1300" dirty="0"/>
              <a:t>Соц. услуги населению – 1,7%;</a:t>
            </a:r>
          </a:p>
          <a:p>
            <a:pPr>
              <a:defRPr/>
            </a:pPr>
            <a:r>
              <a:rPr lang="ru-RU" sz="1300" spc="-30" dirty="0"/>
              <a:t> - Услуги ЖКХ –1,4%;</a:t>
            </a:r>
          </a:p>
          <a:p>
            <a:pPr>
              <a:defRPr/>
            </a:pPr>
            <a:r>
              <a:rPr lang="ru-RU" sz="1300" dirty="0"/>
              <a:t> - Дошкольное образование – 1,2%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179512" y="1268760"/>
          <a:ext cx="4392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179512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Диаграмма 19"/>
          <p:cNvGraphicFramePr/>
          <p:nvPr/>
        </p:nvGraphicFramePr>
        <p:xfrm>
          <a:off x="4716016" y="1268760"/>
          <a:ext cx="43204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0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параметры респондентов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714356"/>
            <a:ext cx="6000792" cy="400110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обработана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анкет населения</a:t>
            </a:r>
          </a:p>
        </p:txBody>
      </p:sp>
      <p:pic>
        <p:nvPicPr>
          <p:cNvPr id="820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714875" y="1214438"/>
            <a:ext cx="4000500" cy="2790825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202" name="TextBox 16"/>
          <p:cNvSpPr txBox="1">
            <a:spLocks noChangeArrowheads="1"/>
          </p:cNvSpPr>
          <p:nvPr/>
        </p:nvSpPr>
        <p:spPr bwMode="auto">
          <a:xfrm>
            <a:off x="4714875" y="1214438"/>
            <a:ext cx="3929063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</a:rPr>
              <a:t>Образование респондентов</a:t>
            </a:r>
          </a:p>
          <a:p>
            <a:pPr>
              <a:buFontTx/>
              <a:buChar char="-"/>
            </a:pPr>
            <a:r>
              <a:rPr lang="ru-RU" sz="1400"/>
              <a:t> высшее – 55,7%;</a:t>
            </a:r>
          </a:p>
          <a:p>
            <a:pPr>
              <a:buFontTx/>
              <a:buChar char="-"/>
            </a:pPr>
            <a:r>
              <a:rPr lang="ru-RU" sz="1400"/>
              <a:t> неполное высшее – 4,2%;</a:t>
            </a:r>
          </a:p>
          <a:p>
            <a:pPr>
              <a:buFontTx/>
              <a:buChar char="-"/>
            </a:pPr>
            <a:r>
              <a:rPr lang="ru-RU" sz="1400"/>
              <a:t> среднее специальное – 32,6%; </a:t>
            </a:r>
          </a:p>
          <a:p>
            <a:r>
              <a:rPr lang="ru-RU" sz="1400"/>
              <a:t> - общее образование – 7,1%;</a:t>
            </a:r>
          </a:p>
          <a:p>
            <a:r>
              <a:rPr lang="ru-RU" sz="1400"/>
              <a:t> - иное – 0,4%</a:t>
            </a:r>
          </a:p>
          <a:p>
            <a:endParaRPr lang="ru-RU" sz="1000"/>
          </a:p>
          <a:p>
            <a:pPr algn="ctr"/>
            <a:r>
              <a:rPr lang="ru-RU" sz="1400">
                <a:solidFill>
                  <a:srgbClr val="FF0000"/>
                </a:solidFill>
              </a:rPr>
              <a:t>Социальный статус респондентов</a:t>
            </a:r>
          </a:p>
          <a:p>
            <a:r>
              <a:rPr lang="ru-RU" sz="1400"/>
              <a:t>- Работаю – 82,3%; </a:t>
            </a:r>
          </a:p>
          <a:p>
            <a:pPr>
              <a:buFontTx/>
              <a:buChar char="-"/>
            </a:pPr>
            <a:r>
              <a:rPr lang="ru-RU" sz="1400"/>
              <a:t> пенсионер – 7,5%;</a:t>
            </a:r>
          </a:p>
          <a:p>
            <a:pPr>
              <a:buFontTx/>
              <a:buChar char="-"/>
            </a:pPr>
            <a:r>
              <a:rPr lang="ru-RU" sz="1400"/>
              <a:t> не работаю – 3,3%;</a:t>
            </a:r>
          </a:p>
          <a:p>
            <a:pPr>
              <a:buFontTx/>
              <a:buChar char="-"/>
            </a:pPr>
            <a:r>
              <a:rPr lang="ru-RU" sz="1400"/>
              <a:t>учусь – 2,8%;</a:t>
            </a:r>
          </a:p>
          <a:p>
            <a:pPr>
              <a:buFontTx/>
              <a:buChar char="-"/>
            </a:pPr>
            <a:r>
              <a:rPr lang="ru-RU" sz="1400"/>
              <a:t> иное – 4%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75" y="1214438"/>
            <a:ext cx="4357688" cy="2571750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204" name="TextBox 17"/>
          <p:cNvSpPr txBox="1">
            <a:spLocks noChangeArrowheads="1"/>
          </p:cNvSpPr>
          <p:nvPr/>
        </p:nvSpPr>
        <p:spPr bwMode="auto">
          <a:xfrm>
            <a:off x="214313" y="1214438"/>
            <a:ext cx="40005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</a:rPr>
              <a:t>Охват территории</a:t>
            </a:r>
          </a:p>
          <a:p>
            <a:pPr>
              <a:buFontTx/>
              <a:buChar char="-"/>
            </a:pPr>
            <a:r>
              <a:rPr lang="ru-RU" sz="1400"/>
              <a:t> город Смоленск – 19,2%;</a:t>
            </a:r>
          </a:p>
          <a:p>
            <a:pPr>
              <a:buFontTx/>
              <a:buChar char="-"/>
            </a:pPr>
            <a:r>
              <a:rPr lang="ru-RU" sz="1400"/>
              <a:t> районы Смоленской области – 80,8%</a:t>
            </a:r>
          </a:p>
          <a:p>
            <a:pPr algn="ctr"/>
            <a:endParaRPr lang="ru-RU" sz="800">
              <a:solidFill>
                <a:srgbClr val="FF0000"/>
              </a:solidFill>
            </a:endParaRPr>
          </a:p>
          <a:p>
            <a:pPr algn="ctr"/>
            <a:r>
              <a:rPr lang="ru-RU" sz="1600">
                <a:solidFill>
                  <a:srgbClr val="FF0000"/>
                </a:solidFill>
              </a:rPr>
              <a:t>В опросе приняли участие</a:t>
            </a:r>
          </a:p>
          <a:p>
            <a:pPr>
              <a:buFontTx/>
              <a:buChar char="-"/>
            </a:pPr>
            <a:r>
              <a:rPr lang="ru-RU" sz="1400"/>
              <a:t> женщины – 79,9%;</a:t>
            </a:r>
          </a:p>
          <a:p>
            <a:pPr>
              <a:buFontTx/>
              <a:buChar char="-"/>
            </a:pPr>
            <a:r>
              <a:rPr lang="ru-RU" sz="1400"/>
              <a:t> мужчины – 20,1%</a:t>
            </a:r>
          </a:p>
          <a:p>
            <a:pPr>
              <a:buFontTx/>
              <a:buChar char="-"/>
            </a:pPr>
            <a:endParaRPr lang="ru-RU" sz="800"/>
          </a:p>
          <a:p>
            <a:pPr algn="ctr"/>
            <a:r>
              <a:rPr lang="ru-RU" sz="1600">
                <a:solidFill>
                  <a:srgbClr val="FF0000"/>
                </a:solidFill>
              </a:rPr>
              <a:t>Возрастной состав респондентов</a:t>
            </a:r>
          </a:p>
          <a:p>
            <a:pPr>
              <a:buFontTx/>
              <a:buChar char="-"/>
            </a:pPr>
            <a:r>
              <a:rPr lang="ru-RU" sz="1400"/>
              <a:t> от 18 – до 35 лет – 30,6%;</a:t>
            </a:r>
          </a:p>
          <a:p>
            <a:pPr>
              <a:buFontTx/>
              <a:buChar char="-"/>
            </a:pPr>
            <a:r>
              <a:rPr lang="ru-RU" sz="1400"/>
              <a:t> от 36 до 50 лет – 37,2%;</a:t>
            </a:r>
          </a:p>
          <a:p>
            <a:pPr>
              <a:buFontTx/>
              <a:buChar char="-"/>
            </a:pPr>
            <a:r>
              <a:rPr lang="ru-RU" sz="1400"/>
              <a:t> старше 50 лет – 32,2%</a:t>
            </a: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142844" y="3857628"/>
          <a:ext cx="43577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Скругленный прямоугольник 20"/>
          <p:cNvSpPr/>
          <p:nvPr/>
        </p:nvSpPr>
        <p:spPr>
          <a:xfrm>
            <a:off x="4746625" y="4168775"/>
            <a:ext cx="3929063" cy="242887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>
                <a:solidFill>
                  <a:srgbClr val="FF0000"/>
                </a:solidFill>
              </a:rPr>
              <a:t>Усредненный портрет респондента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</a:rPr>
              <a:t>Работающая женщина с высшим образованием, проживающая на территории области, в возрасте от   </a:t>
            </a:r>
            <a:r>
              <a:rPr lang="ru-RU" sz="1500" dirty="0">
                <a:solidFill>
                  <a:schemeClr val="tx1"/>
                </a:solidFill>
              </a:rPr>
              <a:t>36 до </a:t>
            </a:r>
            <a:r>
              <a:rPr lang="ru-RU" sz="1500">
                <a:solidFill>
                  <a:schemeClr val="tx1"/>
                </a:solidFill>
              </a:rPr>
              <a:t>50 лет </a:t>
            </a:r>
            <a:r>
              <a:rPr lang="ru-RU" sz="1500" dirty="0">
                <a:solidFill>
                  <a:schemeClr val="tx1"/>
                </a:solidFill>
              </a:rPr>
              <a:t>(экономически активное население), имеющая  1 – 2 детей, </a:t>
            </a:r>
          </a:p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</a:rPr>
              <a:t>со среднемесячным доходом на 1-го члена семьи от 7 до 15 тыс. руб.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179512" y="3861048"/>
          <a:ext cx="43204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Условия ведения бизнеса в Смоленской области по оценке предпринимателей</a:t>
            </a:r>
          </a:p>
        </p:txBody>
      </p:sp>
      <p:pic>
        <p:nvPicPr>
          <p:cNvPr id="922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07950" y="4000500"/>
            <a:ext cx="4535488" cy="2714625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223" name="TextBox 16"/>
          <p:cNvSpPr txBox="1">
            <a:spLocks noChangeArrowheads="1"/>
          </p:cNvSpPr>
          <p:nvPr/>
        </p:nvSpPr>
        <p:spPr bwMode="auto">
          <a:xfrm>
            <a:off x="107950" y="4005263"/>
            <a:ext cx="4535488" cy="25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</a:rPr>
              <a:t>Основные препятствия </a:t>
            </a:r>
          </a:p>
          <a:p>
            <a:pPr algn="ctr"/>
            <a:r>
              <a:rPr lang="ru-RU">
                <a:solidFill>
                  <a:srgbClr val="FF0000"/>
                </a:solidFill>
              </a:rPr>
              <a:t>при выходе на новые рынки</a:t>
            </a:r>
          </a:p>
          <a:p>
            <a:pPr algn="ctr"/>
            <a:endParaRPr lang="ru-RU" sz="600">
              <a:solidFill>
                <a:srgbClr val="FF0000"/>
              </a:solidFill>
            </a:endParaRPr>
          </a:p>
          <a:p>
            <a:r>
              <a:rPr lang="ru-RU" sz="1300"/>
              <a:t>1. Высокие начальные издержки – </a:t>
            </a:r>
            <a:r>
              <a:rPr lang="ru-RU" sz="1600">
                <a:solidFill>
                  <a:srgbClr val="FF0000"/>
                </a:solidFill>
              </a:rPr>
              <a:t>49,9</a:t>
            </a:r>
            <a:r>
              <a:rPr lang="ru-RU" sz="1400">
                <a:solidFill>
                  <a:srgbClr val="FF0000"/>
                </a:solidFill>
              </a:rPr>
              <a:t>% (+6,9 п.п.)</a:t>
            </a:r>
            <a:endParaRPr lang="ru-RU" sz="1400"/>
          </a:p>
          <a:p>
            <a:r>
              <a:rPr lang="ru-RU" sz="1300"/>
              <a:t>2. Насыщенность новых рынков сбыта – </a:t>
            </a:r>
            <a:r>
              <a:rPr lang="ru-RU" sz="1600">
                <a:solidFill>
                  <a:srgbClr val="FF0000"/>
                </a:solidFill>
              </a:rPr>
              <a:t>36,5%</a:t>
            </a:r>
          </a:p>
          <a:p>
            <a:r>
              <a:rPr lang="ru-RU" sz="1300"/>
              <a:t>3. Привязанность поставщиков и потребителей к традиционным участникам рынка – </a:t>
            </a:r>
            <a:r>
              <a:rPr lang="ru-RU" sz="1600">
                <a:solidFill>
                  <a:srgbClr val="FF0000"/>
                </a:solidFill>
              </a:rPr>
              <a:t>22,6%</a:t>
            </a:r>
          </a:p>
          <a:p>
            <a:r>
              <a:rPr lang="ru-RU" sz="1300"/>
              <a:t>4. Поддержка местными властями традиционных участников рынка – </a:t>
            </a:r>
            <a:r>
              <a:rPr lang="ru-RU" sz="1600">
                <a:solidFill>
                  <a:srgbClr val="FF0000"/>
                </a:solidFill>
              </a:rPr>
              <a:t>9,6% </a:t>
            </a:r>
            <a:r>
              <a:rPr lang="ru-RU" sz="1400">
                <a:solidFill>
                  <a:srgbClr val="FF0000"/>
                </a:solidFill>
              </a:rPr>
              <a:t>(-12,2 п.п.)</a:t>
            </a:r>
          </a:p>
          <a:p>
            <a:r>
              <a:rPr lang="ru-RU" sz="1300"/>
              <a:t>5. Жесткое противодействие традиционных участников рынка – </a:t>
            </a:r>
            <a:r>
              <a:rPr lang="ru-RU" sz="1600">
                <a:solidFill>
                  <a:srgbClr val="FF0000"/>
                </a:solidFill>
              </a:rPr>
              <a:t>15,9%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85720" y="1214422"/>
          <a:ext cx="43577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4716016" y="1214422"/>
          <a:ext cx="42851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Диаграмма 20"/>
          <p:cNvGraphicFramePr/>
          <p:nvPr/>
        </p:nvGraphicFramePr>
        <p:xfrm>
          <a:off x="4716016" y="1196752"/>
          <a:ext cx="42484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323528" y="1196752"/>
          <a:ext cx="43204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4716016" y="4005064"/>
          <a:ext cx="4320480" cy="273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0"/>
            <a:ext cx="77057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7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Состояние конкурентной среды </a:t>
            </a:r>
          </a:p>
        </p:txBody>
      </p:sp>
      <p:pic>
        <p:nvPicPr>
          <p:cNvPr id="103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5263" y="0"/>
            <a:ext cx="132873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Диаграмма 10"/>
          <p:cNvGraphicFramePr>
            <a:graphicFrameLocks/>
          </p:cNvGraphicFramePr>
          <p:nvPr/>
        </p:nvGraphicFramePr>
        <p:xfrm>
          <a:off x="57150" y="569913"/>
          <a:ext cx="4494213" cy="2765425"/>
        </p:xfrm>
        <a:graphic>
          <a:graphicData uri="http://schemas.openxmlformats.org/presentationml/2006/ole">
            <p:oleObj spid="_x0000_s1026" r:id="rId5" imgW="4499238" imgH="2767824" progId="Excel.Chart.8">
              <p:embed/>
            </p:oleObj>
          </a:graphicData>
        </a:graphic>
      </p:graphicFrame>
      <p:graphicFrame>
        <p:nvGraphicFramePr>
          <p:cNvPr id="1027" name="Диаграмма 11"/>
          <p:cNvGraphicFramePr>
            <a:graphicFrameLocks/>
          </p:cNvGraphicFramePr>
          <p:nvPr/>
        </p:nvGraphicFramePr>
        <p:xfrm>
          <a:off x="4592638" y="569913"/>
          <a:ext cx="4473575" cy="2765425"/>
        </p:xfrm>
        <a:graphic>
          <a:graphicData uri="http://schemas.openxmlformats.org/presentationml/2006/ole">
            <p:oleObj spid="_x0000_s1027" r:id="rId6" imgW="4474852" imgH="2767824" progId="Excel.Chart.8">
              <p:embed/>
            </p:oleObj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107504" y="620688"/>
          <a:ext cx="439248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572000" y="620688"/>
          <a:ext cx="4392488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34" name="Прямоугольник 10"/>
          <p:cNvSpPr>
            <a:spLocks noChangeArrowheads="1"/>
          </p:cNvSpPr>
          <p:nvPr/>
        </p:nvSpPr>
        <p:spPr bwMode="auto">
          <a:xfrm>
            <a:off x="1692275" y="3500438"/>
            <a:ext cx="6143625" cy="554037"/>
          </a:xfrm>
          <a:prstGeom prst="rect">
            <a:avLst/>
          </a:prstGeom>
          <a:solidFill>
            <a:srgbClr val="CCFFCC"/>
          </a:solidFill>
          <a:ln w="15875">
            <a:solidFill>
              <a:srgbClr val="0F6FC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</a:rPr>
              <a:t>Уровень конкуренции по оценке предпринимателей</a:t>
            </a:r>
          </a:p>
          <a:p>
            <a:pPr algn="ctr"/>
            <a:r>
              <a:rPr lang="ru-RU" sz="1400">
                <a:solidFill>
                  <a:srgbClr val="FF0000"/>
                </a:solidFill>
              </a:rPr>
              <a:t>(в % от общего числа респондентов)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388" y="4221163"/>
            <a:ext cx="3786187" cy="2138362"/>
          </a:xfrm>
          <a:prstGeom prst="rect">
            <a:avLst/>
          </a:prstGeom>
          <a:solidFill>
            <a:srgbClr val="FFFFCC"/>
          </a:solidFill>
          <a:ln w="19050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1400" u="sng" dirty="0">
                <a:solidFill>
                  <a:srgbClr val="FF0000"/>
                </a:solidFill>
              </a:rPr>
              <a:t>Высокая конкуренция:</a:t>
            </a:r>
          </a:p>
          <a:p>
            <a:pPr marL="342900" indent="-342900" algn="ctr">
              <a:defRPr/>
            </a:pPr>
            <a:r>
              <a:rPr lang="ru-RU" sz="1400" dirty="0"/>
              <a:t>Розничная торговля – </a:t>
            </a:r>
            <a:r>
              <a:rPr lang="ru-RU" sz="1400" dirty="0">
                <a:solidFill>
                  <a:srgbClr val="FF0000"/>
                </a:solidFill>
              </a:rPr>
              <a:t>67,4%</a:t>
            </a:r>
          </a:p>
          <a:p>
            <a:pPr marL="342900" indent="-342900" algn="ctr">
              <a:defRPr/>
            </a:pPr>
            <a:r>
              <a:rPr lang="ru-RU" sz="1400" dirty="0"/>
              <a:t>в т.ч. фармацевтические услуги </a:t>
            </a:r>
            <a:r>
              <a:rPr lang="ru-RU" sz="1400" spc="-50" dirty="0"/>
              <a:t>–</a:t>
            </a:r>
            <a:r>
              <a:rPr lang="ru-RU" sz="1400" dirty="0">
                <a:solidFill>
                  <a:srgbClr val="FF0000"/>
                </a:solidFill>
              </a:rPr>
              <a:t> 54,1%</a:t>
            </a:r>
          </a:p>
          <a:p>
            <a:pPr marL="342900" indent="-342900" algn="ctr">
              <a:defRPr/>
            </a:pPr>
            <a:endParaRPr lang="ru-RU" sz="800" u="sng" dirty="0">
              <a:solidFill>
                <a:srgbClr val="FF0000"/>
              </a:solidFill>
            </a:endParaRPr>
          </a:p>
          <a:p>
            <a:pPr marL="342900" indent="-342900" algn="ctr">
              <a:defRPr/>
            </a:pPr>
            <a:r>
              <a:rPr lang="ru-RU" sz="1400" u="sng" dirty="0">
                <a:solidFill>
                  <a:srgbClr val="FF0000"/>
                </a:solidFill>
              </a:rPr>
              <a:t>Умеренная конкуренция:</a:t>
            </a:r>
          </a:p>
          <a:p>
            <a:pPr marL="342900" indent="-342900" algn="ctr">
              <a:defRPr/>
            </a:pPr>
            <a:r>
              <a:rPr lang="ru-RU" sz="1300" spc="-50" dirty="0"/>
              <a:t>1. Рынок услуг перевозок пассажиров – </a:t>
            </a:r>
            <a:r>
              <a:rPr lang="ru-RU" sz="1300" spc="-50" dirty="0">
                <a:solidFill>
                  <a:srgbClr val="FF0000"/>
                </a:solidFill>
              </a:rPr>
              <a:t>45,3%</a:t>
            </a:r>
          </a:p>
          <a:p>
            <a:pPr marL="342900" indent="-342900" algn="ctr">
              <a:defRPr/>
            </a:pPr>
            <a:r>
              <a:rPr lang="ru-RU" sz="1400" dirty="0"/>
              <a:t>2. Рынок медицинских услуг – </a:t>
            </a:r>
            <a:r>
              <a:rPr lang="ru-RU" sz="1400" dirty="0">
                <a:solidFill>
                  <a:srgbClr val="FF0000"/>
                </a:solidFill>
              </a:rPr>
              <a:t>43,3%</a:t>
            </a:r>
          </a:p>
          <a:p>
            <a:pPr marL="342900" indent="-342900" algn="ctr">
              <a:defRPr/>
            </a:pPr>
            <a:r>
              <a:rPr lang="ru-RU" sz="1400" dirty="0"/>
              <a:t>3. Рынок услуг связи – </a:t>
            </a:r>
            <a:r>
              <a:rPr lang="ru-RU" sz="1400" dirty="0">
                <a:solidFill>
                  <a:srgbClr val="FF0000"/>
                </a:solidFill>
              </a:rPr>
              <a:t>36,2%</a:t>
            </a:r>
          </a:p>
          <a:p>
            <a:pPr marL="342900" indent="-342900" algn="ctr">
              <a:defRPr/>
            </a:pPr>
            <a:r>
              <a:rPr lang="ru-RU" sz="1400" dirty="0"/>
              <a:t>4. Рынок услуг ЖКХ – </a:t>
            </a:r>
            <a:r>
              <a:rPr lang="ru-RU" sz="1400" dirty="0">
                <a:solidFill>
                  <a:srgbClr val="FF0000"/>
                </a:solidFill>
              </a:rPr>
              <a:t>37,1%</a:t>
            </a:r>
          </a:p>
          <a:p>
            <a:pPr marL="342900" indent="-342900" algn="ctr">
              <a:defRPr/>
            </a:pP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67175" y="4292600"/>
            <a:ext cx="4821238" cy="1944688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9" name="TextBox 16"/>
          <p:cNvSpPr txBox="1">
            <a:spLocks noChangeArrowheads="1"/>
          </p:cNvSpPr>
          <p:nvPr/>
        </p:nvSpPr>
        <p:spPr bwMode="auto">
          <a:xfrm>
            <a:off x="3995738" y="4365625"/>
            <a:ext cx="48926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1400" u="sng" dirty="0">
                <a:solidFill>
                  <a:srgbClr val="FF0000"/>
                </a:solidFill>
              </a:rPr>
              <a:t>Конкуренция слабая или отсутствует:</a:t>
            </a:r>
          </a:p>
          <a:p>
            <a:pPr marL="342900" indent="-342900" algn="ctr">
              <a:defRPr/>
            </a:pPr>
            <a:endParaRPr lang="ru-RU" sz="800" u="sng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300" dirty="0"/>
              <a:t>1. Рынок услуг дошкольного образования – </a:t>
            </a:r>
            <a:r>
              <a:rPr lang="ru-RU" sz="1300" dirty="0">
                <a:solidFill>
                  <a:srgbClr val="FF0000"/>
                </a:solidFill>
              </a:rPr>
              <a:t>62,2%</a:t>
            </a:r>
          </a:p>
          <a:p>
            <a:pPr algn="ctr">
              <a:defRPr/>
            </a:pPr>
            <a:r>
              <a:rPr lang="ru-RU" sz="1300" spc="-30" dirty="0"/>
              <a:t>2. Рынок услуг дополнительного образования детей – </a:t>
            </a:r>
            <a:r>
              <a:rPr lang="ru-RU" sz="1300" spc="-30" dirty="0">
                <a:solidFill>
                  <a:srgbClr val="FF0000"/>
                </a:solidFill>
              </a:rPr>
              <a:t>65%</a:t>
            </a:r>
          </a:p>
          <a:p>
            <a:pPr marL="342900" indent="-342900" algn="ctr">
              <a:defRPr/>
            </a:pPr>
            <a:r>
              <a:rPr lang="ru-RU" sz="1300" dirty="0"/>
              <a:t>3. Рынок услуг соц. обслуживания населения – </a:t>
            </a:r>
            <a:r>
              <a:rPr lang="ru-RU" sz="1300" dirty="0">
                <a:solidFill>
                  <a:srgbClr val="FF0000"/>
                </a:solidFill>
              </a:rPr>
              <a:t>68%</a:t>
            </a:r>
          </a:p>
          <a:p>
            <a:pPr marL="342900" indent="-342900" algn="ctr">
              <a:defRPr/>
            </a:pPr>
            <a:r>
              <a:rPr lang="ru-RU" sz="1300" dirty="0"/>
              <a:t>4. Рынок услуг детского отдыха и оздоровления – </a:t>
            </a:r>
            <a:r>
              <a:rPr lang="ru-RU" sz="1300" dirty="0">
                <a:solidFill>
                  <a:srgbClr val="FF0000"/>
                </a:solidFill>
              </a:rPr>
              <a:t>72,6%</a:t>
            </a:r>
          </a:p>
          <a:p>
            <a:pPr marL="342900" indent="-342900" algn="ctr">
              <a:defRPr/>
            </a:pPr>
            <a:r>
              <a:rPr lang="ru-RU" sz="1300" dirty="0"/>
              <a:t>5. Рынок услуг в сфере культуры – </a:t>
            </a:r>
            <a:r>
              <a:rPr lang="ru-RU" sz="1300" dirty="0">
                <a:solidFill>
                  <a:srgbClr val="FF0000"/>
                </a:solidFill>
              </a:rPr>
              <a:t>78,9%</a:t>
            </a:r>
          </a:p>
          <a:p>
            <a:pPr marL="342900" indent="-342900" algn="ctr">
              <a:defRPr/>
            </a:pPr>
            <a:r>
              <a:rPr lang="ru-RU" sz="1300" dirty="0"/>
              <a:t>6. Рынок услуг сопровождения детей с ОВЗ – </a:t>
            </a:r>
            <a:r>
              <a:rPr lang="ru-RU" sz="1300" dirty="0">
                <a:solidFill>
                  <a:srgbClr val="FF0000"/>
                </a:solidFill>
              </a:rPr>
              <a:t>81,2%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3333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Корреляция между уровнем конкуренции на рынках и характеристиками оказываемых услуг</a:t>
            </a:r>
          </a:p>
        </p:txBody>
      </p:sp>
      <p:pic>
        <p:nvPicPr>
          <p:cNvPr id="1024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9388" y="1412875"/>
          <a:ext cx="8857109" cy="4880560"/>
        </p:xfrm>
        <a:graphic>
          <a:graphicData uri="http://schemas.openxmlformats.org/drawingml/2006/table">
            <a:tbl>
              <a:tblPr/>
              <a:tblGrid>
                <a:gridCol w="3527871"/>
                <a:gridCol w="1800225"/>
                <a:gridCol w="1657350"/>
                <a:gridCol w="1871663"/>
              </a:tblGrid>
              <a:tr h="3787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рынков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 степени ослабления конкуренции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(в % от общего числа респондентов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среди предпринимателей)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Удовлетворены основными характеристиками услуг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(в % от общего числа респондентов среди населения)</a:t>
                      </a: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787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Возможность выбора (относительно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2015 г.)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(относительно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2015 г.)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(относительно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2015 г.)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602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Высокая конкуренция</a:t>
                      </a: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Розничная торговля   (67,4%)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62,4 (-5,6 п.п.)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48,2 (+5,6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42,9 (+8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т.ч. фармацевтические услуги (54,1%)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65,2 (+2,7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50,2 (+6,6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41,8 (+9,4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Умеренная конкуренция</a:t>
                      </a: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перевозок пассажиров (45,3%)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39,3 (-7,9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39,2 (+5,9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43,3 (-0,1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медицинских услуг  (43,3%)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25,7 (+8,1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22,3 (+8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22,1 (+5,8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связи (36,2%)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 (-1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54,1 (-1,6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54,1 (-4,6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ЖКХ (37,1%)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 (+6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20,6 (+7,8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18,3 (+3,8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Конкуренция слабая или отсутствует</a:t>
                      </a: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дошкольного образования  (62,2%)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29,5 (+6,5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35,4 (+4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30,1 (+5 п.п.)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доп. образования детей  (65%)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29,0 (+1,3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32,1 (+1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32,9 (+4,8 п.п.)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соц. обслуживания населения (68%)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32,7 (-11,9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38,2 (-7,9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37,5 (-9,3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детского отдыха и оздоровления (72,6%)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 (+2,3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17,4 (-2,6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19,5 (-1,2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в сфере культуры (78,9%)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33,6 (+5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39,9 (+0,1 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41,9 (-8,3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Рынок услуг сопровождения детей с ОВЗ (81,2%)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 (+1,8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п.п.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9,3 (+3,4 п.п.</a:t>
                      </a: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9,8 (+3,4 п.п.)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99" marR="48499" marT="6736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0"/>
            <a:ext cx="77057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Оценка изменения основных характеристик услуг в течение последних трех лет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</a:p>
          <a:p>
            <a:pPr algn="ctr" eaLnBrk="0" hangingPunct="0">
              <a:defRPr/>
            </a:pPr>
            <a:r>
              <a:rPr lang="ru-RU" sz="1600" dirty="0">
                <a:solidFill>
                  <a:srgbClr val="FF0000"/>
                </a:solidFill>
              </a:rPr>
              <a:t>(в % от общего числа респондентов среди населения)</a:t>
            </a:r>
            <a:endParaRPr lang="ru-RU" sz="2400" cap="all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269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85750" y="1500188"/>
            <a:ext cx="8572500" cy="738187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1400" dirty="0"/>
              <a:t>1. Преобладали ответы «Не изменилась» и «Затрудняюсь ответить» </a:t>
            </a:r>
          </a:p>
          <a:p>
            <a:pPr algn="just">
              <a:defRPr/>
            </a:pPr>
            <a:r>
              <a:rPr lang="ru-RU" sz="1400" dirty="0"/>
              <a:t>на всех рынках, за исключением рынка </a:t>
            </a:r>
            <a:r>
              <a:rPr lang="ru-RU" sz="1400" u="sng" dirty="0">
                <a:solidFill>
                  <a:srgbClr val="FF0000"/>
                </a:solidFill>
              </a:rPr>
              <a:t>Розничной торговли, в т.ч. фармацевтических услуг</a:t>
            </a:r>
            <a:r>
              <a:rPr lang="ru-RU" sz="1400" dirty="0"/>
              <a:t>, где возможность выбора увеличилась</a:t>
            </a:r>
          </a:p>
        </p:txBody>
      </p:sp>
      <p:sp>
        <p:nvSpPr>
          <p:cNvPr id="11271" name="TextBox 17"/>
          <p:cNvSpPr txBox="1">
            <a:spLocks noChangeArrowheads="1"/>
          </p:cNvSpPr>
          <p:nvPr/>
        </p:nvSpPr>
        <p:spPr bwMode="auto">
          <a:xfrm>
            <a:off x="285750" y="2357438"/>
            <a:ext cx="8643938" cy="9540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1400" u="sng">
                <a:solidFill>
                  <a:srgbClr val="FF0000"/>
                </a:solidFill>
              </a:rPr>
              <a:t>2. Снижение возможности выбора превалировало над увеличением возможности выбора:</a:t>
            </a:r>
          </a:p>
          <a:p>
            <a:pPr marL="342900" indent="-342900"/>
            <a:r>
              <a:rPr lang="ru-RU" sz="1400"/>
              <a:t>- Рынок услуг детского отдыха и оздоровления;</a:t>
            </a:r>
          </a:p>
          <a:p>
            <a:pPr marL="342900" indent="-342900"/>
            <a:r>
              <a:rPr lang="ru-RU" sz="1400"/>
              <a:t>- Рынок услуг в сфере культуры;</a:t>
            </a:r>
          </a:p>
          <a:p>
            <a:pPr marL="342900" indent="-342900"/>
            <a:r>
              <a:rPr lang="ru-RU" sz="1400"/>
              <a:t>- Рынок услуг ЖКХ </a:t>
            </a:r>
          </a:p>
        </p:txBody>
      </p:sp>
      <p:sp>
        <p:nvSpPr>
          <p:cNvPr id="11272" name="TextBox 18"/>
          <p:cNvSpPr txBox="1">
            <a:spLocks noChangeArrowheads="1"/>
          </p:cNvSpPr>
          <p:nvPr/>
        </p:nvSpPr>
        <p:spPr bwMode="auto">
          <a:xfrm>
            <a:off x="250825" y="3413125"/>
            <a:ext cx="8643938" cy="18161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1400" u="sng">
                <a:solidFill>
                  <a:srgbClr val="FF0000"/>
                </a:solidFill>
              </a:rPr>
              <a:t>3. Увеличение возможности выбора превалировало над снижением возможности выбора:</a:t>
            </a:r>
          </a:p>
          <a:p>
            <a:pPr marL="342900" indent="-342900"/>
            <a:r>
              <a:rPr lang="ru-RU" sz="1400"/>
              <a:t>- Рынок услуг дошкольного образования;</a:t>
            </a:r>
          </a:p>
          <a:p>
            <a:pPr marL="342900" indent="-342900"/>
            <a:r>
              <a:rPr lang="ru-RU" sz="1400"/>
              <a:t>- Рынок услуг дополнительного образования детей;</a:t>
            </a:r>
          </a:p>
          <a:p>
            <a:pPr marL="342900" indent="-342900"/>
            <a:r>
              <a:rPr lang="ru-RU" sz="1400"/>
              <a:t>- Рынок медицинских услуг;</a:t>
            </a:r>
          </a:p>
          <a:p>
            <a:pPr marL="342900" indent="-342900"/>
            <a:r>
              <a:rPr lang="ru-RU" sz="1400"/>
              <a:t>- Рынок услуг перевозок пассажиров; </a:t>
            </a:r>
          </a:p>
          <a:p>
            <a:pPr marL="342900" indent="-342900"/>
            <a:r>
              <a:rPr lang="ru-RU" sz="1400"/>
              <a:t>- Рынок услуг связи;</a:t>
            </a:r>
          </a:p>
          <a:p>
            <a:pPr marL="342900" indent="-342900"/>
            <a:r>
              <a:rPr lang="ru-RU" sz="1400"/>
              <a:t>- Рынок услуг психолого-педагогического сопровождения детей с ОВЗ;</a:t>
            </a:r>
          </a:p>
          <a:p>
            <a:pPr marL="342900" indent="-342900"/>
            <a:r>
              <a:rPr lang="ru-RU" sz="1400"/>
              <a:t>- Рынок услуг социального обслуживания населения;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71750" y="1071563"/>
            <a:ext cx="3214688" cy="369887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1. возможность выбора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43063" y="5429250"/>
            <a:ext cx="1500187" cy="369888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2. качество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5" y="5786438"/>
            <a:ext cx="4357688" cy="923925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50" spc="-30" dirty="0"/>
              <a:t> </a:t>
            </a:r>
            <a:r>
              <a:rPr lang="ru-RU" sz="1350" u="sng" spc="-30" dirty="0">
                <a:solidFill>
                  <a:srgbClr val="FF0000"/>
                </a:solidFill>
              </a:rPr>
              <a:t>Преобладали ответы «Не изменилось», </a:t>
            </a:r>
            <a:r>
              <a:rPr lang="ru-RU" sz="1350" spc="-30" dirty="0"/>
              <a:t>за исключением рынка медицинских услуг и рынка услуг ЖКХ, на которых, соответственно отметили ухудшение качества услуг 34,7% и 31,1%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00750" y="5429250"/>
            <a:ext cx="1500188" cy="369888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3. Цена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3438" y="5786438"/>
            <a:ext cx="4357687" cy="730250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endParaRPr lang="ru-RU" sz="1400" dirty="0"/>
          </a:p>
          <a:p>
            <a:pPr algn="ctr">
              <a:defRPr/>
            </a:pPr>
            <a:r>
              <a:rPr lang="ru-RU" sz="1400" dirty="0"/>
              <a:t> </a:t>
            </a:r>
            <a:r>
              <a:rPr lang="ru-RU" sz="1350" u="sng" dirty="0">
                <a:solidFill>
                  <a:srgbClr val="FF0000"/>
                </a:solidFill>
              </a:rPr>
              <a:t>Преобладали ответы «Увеличилась»</a:t>
            </a:r>
          </a:p>
          <a:p>
            <a:pPr algn="ctr">
              <a:defRPr/>
            </a:pPr>
            <a:endParaRPr lang="ru-RU" sz="13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/>
          <p:nvPr/>
        </p:nvGraphicFramePr>
        <p:xfrm>
          <a:off x="107504" y="3717032"/>
          <a:ext cx="2880320" cy="298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107950" y="188913"/>
            <a:ext cx="7705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Способы повышения конкурентоспособности</a:t>
            </a:r>
          </a:p>
        </p:txBody>
      </p:sp>
      <p:pic>
        <p:nvPicPr>
          <p:cNvPr id="12294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5263" y="0"/>
            <a:ext cx="13287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765175"/>
          <a:ext cx="8712968" cy="2527811"/>
        </p:xfrm>
        <a:graphic>
          <a:graphicData uri="http://schemas.openxmlformats.org/drawingml/2006/table">
            <a:tbl>
              <a:tblPr/>
              <a:tblGrid>
                <a:gridCol w="4248472"/>
                <a:gridCol w="2210806"/>
                <a:gridCol w="2253690"/>
              </a:tblGrid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от общего числа респондентов, %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 относительно 2015 года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Покупка машин и оборудования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персонала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-15,5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Вывод на рынок новых продуктов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+1,3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новых способов продвижения продукта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-5,5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Покупка технологий, патентов, лицензий, ноу-хау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-5,3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866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 расширение системы представительств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-2,8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Ничего не предпринимал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+10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-180528" y="3717032"/>
          <a:ext cx="338437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2987824" y="3717032"/>
          <a:ext cx="3096344" cy="298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2843808" y="3717032"/>
          <a:ext cx="352839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6084168" y="3717032"/>
          <a:ext cx="2952328" cy="298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5796136" y="3717032"/>
          <a:ext cx="33478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338" name="Rectangle 1"/>
          <p:cNvSpPr>
            <a:spLocks noChangeArrowheads="1"/>
          </p:cNvSpPr>
          <p:nvPr/>
        </p:nvSpPr>
        <p:spPr bwMode="auto">
          <a:xfrm>
            <a:off x="827088" y="3316288"/>
            <a:ext cx="770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>
                <a:solidFill>
                  <a:srgbClr val="C00000"/>
                </a:solidFill>
              </a:rPr>
              <a:t>Выход на новые рынки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0" y="1428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Состояние административных барьеров </a:t>
            </a:r>
          </a:p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по оценке предпринимателей </a:t>
            </a:r>
          </a:p>
        </p:txBody>
      </p:sp>
      <p:pic>
        <p:nvPicPr>
          <p:cNvPr id="13317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14313" y="3505200"/>
          <a:ext cx="8750300" cy="2899728"/>
        </p:xfrm>
        <a:graphic>
          <a:graphicData uri="http://schemas.openxmlformats.org/drawingml/2006/table">
            <a:tbl>
              <a:tblPr/>
              <a:tblGrid>
                <a:gridCol w="4573587"/>
                <a:gridCol w="2016125"/>
                <a:gridCol w="2160588"/>
              </a:tblGrid>
              <a:tr h="4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от общего количества, %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 относительно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года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Нестабильность законодательства, регулирующего предпринимательскую деятельность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-7,6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Сложность / затянутость процедуры получения лицензий, средств государственной поддержки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28,1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+0,6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Сложность получения доступа к земельным участкам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-5,3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Коррупция (взятки, дискриминация и предоставление преференций отдельным лицам)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-5,8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Ограничение / сложность доступа к поставкам товаров, оказанию услуг и выполнению работ в рамках госзакупок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4,6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-3,9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Ограничение / сложность доступа к закупкам компаний с госучастием и субъектов естественных монополий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-1,8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Иные действия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+0,2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Нет ограничений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30,1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+9,7 п.п.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1071563" y="2857500"/>
            <a:ext cx="6500812" cy="646113"/>
          </a:xfrm>
          <a:prstGeom prst="rect">
            <a:avLst/>
          </a:prstGeom>
          <a:solidFill>
            <a:srgbClr val="CCFFCC"/>
          </a:solidFill>
          <a:ln w="158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Существенные административные барьеры </a:t>
            </a:r>
          </a:p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по оценке предпринимателей (в % от общего числа)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0825" y="981075"/>
          <a:ext cx="8713093" cy="1499358"/>
        </p:xfrm>
        <a:graphic>
          <a:graphicData uri="http://schemas.openxmlformats.org/drawingml/2006/table">
            <a:tbl>
              <a:tblPr/>
              <a:tblGrid>
                <a:gridCol w="4608512"/>
                <a:gridCol w="1152128"/>
                <a:gridCol w="1080120"/>
                <a:gridCol w="936104"/>
                <a:gridCol w="936229"/>
              </a:tblGrid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от общего числа респондентов, %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 относительно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Административные барьеры имеют тенденцию к росту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-14 п.п.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-22,8 п.п.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Есть непреодолимые административные барьеры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-8,8 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Административные барьеры отсутствуют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72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+15,4 п.п.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+22,8 п.п.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Административные барьеры имеют тенденцию к снижению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+7,4 п.п.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ИТОГО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618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8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19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0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8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9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9649</TotalTime>
  <Words>1907</Words>
  <Application>Microsoft Office PowerPoint</Application>
  <PresentationFormat>Экран (4:3)</PresentationFormat>
  <Paragraphs>398</Paragraphs>
  <Slides>13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Times New Roman</vt:lpstr>
      <vt:lpstr>Courier New</vt:lpstr>
      <vt:lpstr>Поток</vt:lpstr>
      <vt:lpstr>Диаграмма Microsoft Office Excel</vt:lpstr>
      <vt:lpstr>Анализ результатов мониторинга  состояния и развития конкурентной среды  на рынках товаров, работ и услуг  Смоленской области за 2016 год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об итогах социально-экономического развития Смоленской области в 2010 году и задачах на 2011 год</dc:title>
  <dc:creator>Жбанова</dc:creator>
  <cp:lastModifiedBy>Казакова</cp:lastModifiedBy>
  <cp:revision>1368</cp:revision>
  <cp:lastPrinted>2015-06-01T08:32:48Z</cp:lastPrinted>
  <dcterms:created xsi:type="dcterms:W3CDTF">2011-01-25T08:55:14Z</dcterms:created>
  <dcterms:modified xsi:type="dcterms:W3CDTF">2017-10-19T09:57:55Z</dcterms:modified>
</cp:coreProperties>
</file>