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71" r:id="rId1"/>
  </p:sldMasterIdLst>
  <p:notesMasterIdLst>
    <p:notesMasterId r:id="rId21"/>
  </p:notesMasterIdLst>
  <p:sldIdLst>
    <p:sldId id="366" r:id="rId2"/>
    <p:sldId id="389" r:id="rId3"/>
    <p:sldId id="390" r:id="rId4"/>
    <p:sldId id="413" r:id="rId5"/>
    <p:sldId id="433" r:id="rId6"/>
    <p:sldId id="440" r:id="rId7"/>
    <p:sldId id="406" r:id="rId8"/>
    <p:sldId id="441" r:id="rId9"/>
    <p:sldId id="434" r:id="rId10"/>
    <p:sldId id="435" r:id="rId11"/>
    <p:sldId id="436" r:id="rId12"/>
    <p:sldId id="438" r:id="rId13"/>
    <p:sldId id="443" r:id="rId14"/>
    <p:sldId id="439" r:id="rId15"/>
    <p:sldId id="445" r:id="rId16"/>
    <p:sldId id="444" r:id="rId17"/>
    <p:sldId id="446" r:id="rId18"/>
    <p:sldId id="447" r:id="rId19"/>
    <p:sldId id="400" r:id="rId20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5050"/>
    <a:srgbClr val="FFFF99"/>
    <a:srgbClr val="FFCCCC"/>
    <a:srgbClr val="0033CC"/>
    <a:srgbClr val="FF9999"/>
    <a:srgbClr val="CCFFCC"/>
    <a:srgbClr val="CC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0" autoAdjust="0"/>
    <p:restoredTop sz="94598" autoAdjust="0"/>
  </p:normalViewPr>
  <p:slideViewPr>
    <p:cSldViewPr>
      <p:cViewPr>
        <p:scale>
          <a:sx n="98" d="100"/>
          <a:sy n="98" d="100"/>
        </p:scale>
        <p:origin x="-798" y="8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&#1040;&#1085;&#1086;&#1093;&#1080;&#1085;&#1091;%20&#1057;&#1086;&#1074;&#1077;&#1090;\&#1055;&#1056;&#1045;&#1047;&#1045;&#1053;&#1058;&#1040;&#1062;&#1048;&#1048;\&#1050;&#1085;&#1080;&#1075;&#1072;1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Выполнение показателей</a:t>
            </a:r>
            <a:r>
              <a:rPr lang="ru-RU" baseline="0"/>
              <a:t> </a:t>
            </a:r>
          </a:p>
          <a:p>
            <a:pPr>
              <a:defRPr/>
            </a:pPr>
            <a:r>
              <a:rPr lang="ru-RU" baseline="0"/>
              <a:t>за 2016 год</a:t>
            </a:r>
            <a:endParaRPr lang="ru-RU"/>
          </a:p>
        </c:rich>
      </c:tx>
      <c:layout/>
    </c:title>
    <c:plotArea>
      <c:layout>
        <c:manualLayout>
          <c:layoutTarget val="inner"/>
          <c:xMode val="edge"/>
          <c:yMode val="edge"/>
          <c:x val="0.17512729658792681"/>
          <c:y val="0.29231736657917801"/>
          <c:w val="0.33519138232720952"/>
          <c:h val="0.55865230387868181"/>
        </c:manualLayout>
      </c:layout>
      <c:pieChart>
        <c:varyColors val="1"/>
        <c:ser>
          <c:idx val="0"/>
          <c:order val="0"/>
          <c:tx>
            <c:strRef>
              <c:f>Лист3!$M$76</c:f>
              <c:strCache>
                <c:ptCount val="1"/>
                <c:pt idx="0">
                  <c:v>2016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0"/>
            <c:spPr>
              <a:solidFill>
                <a:srgbClr val="00B050"/>
              </a:solidFill>
              <a:ln>
                <a:solidFill>
                  <a:schemeClr val="accent1"/>
                </a:solidFill>
              </a:ln>
            </c:spPr>
          </c:dPt>
          <c:dPt>
            <c:idx val="1"/>
            <c:spPr>
              <a:solidFill>
                <a:srgbClr val="FF5050"/>
              </a:solidFill>
              <a:ln>
                <a:solidFill>
                  <a:schemeClr val="accent1"/>
                </a:solidFill>
              </a:ln>
            </c:spPr>
          </c:dPt>
          <c:dLbls>
            <c:dLbl>
              <c:idx val="0"/>
              <c:layout>
                <c:manualLayout>
                  <c:x val="3.6215332458442759E-2"/>
                  <c:y val="-0.27764581510644532"/>
                </c:manualLayout>
              </c:layout>
              <c:showVal val="1"/>
            </c:dLbl>
            <c:dLbl>
              <c:idx val="1"/>
              <c:layout/>
              <c:showVal val="1"/>
            </c:dLbl>
            <c:delete val="1"/>
            <c:spPr>
              <a:solidFill>
                <a:srgbClr val="FFFFCC"/>
              </a:solidFill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</c:dLbls>
          <c:cat>
            <c:strRef>
              <c:f>Лист3!$L$77:$L$78</c:f>
              <c:strCache>
                <c:ptCount val="2"/>
                <c:pt idx="0">
                  <c:v>выполнено</c:v>
                </c:pt>
                <c:pt idx="1">
                  <c:v>не выполнено</c:v>
                </c:pt>
              </c:strCache>
            </c:strRef>
          </c:cat>
          <c:val>
            <c:numRef>
              <c:f>Лист3!$M$77:$M$78</c:f>
              <c:numCache>
                <c:formatCode>General</c:formatCode>
                <c:ptCount val="2"/>
                <c:pt idx="0">
                  <c:v>40</c:v>
                </c:pt>
                <c:pt idx="1">
                  <c:v>3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69100131233595885"/>
          <c:y val="0.39533355205599302"/>
          <c:w val="0.29233202099737532"/>
          <c:h val="0.31095290172061901"/>
        </c:manualLayout>
      </c:layout>
      <c:spPr>
        <a:ln w="28575">
          <a:solidFill>
            <a:schemeClr val="accent1"/>
          </a:solidFill>
        </a:ln>
      </c:spPr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zero"/>
  </c:chart>
  <c:spPr>
    <a:solidFill>
      <a:srgbClr val="FFFF99"/>
    </a:solidFill>
    <a:ln w="28575">
      <a:solidFill>
        <a:schemeClr val="accent1"/>
      </a:solidFill>
    </a:ln>
  </c:sp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0871404-94B6-477D-9B0E-46C5EB9A36E9}" type="datetimeFigureOut">
              <a:rPr lang="ru-RU"/>
              <a:pPr>
                <a:defRPr/>
              </a:pPr>
              <a:t>20.10.2017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5457F93-EC05-4DCB-B1D3-45FC3B47A7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8E82510-8CCF-46DC-A61F-9FF85268F95D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901F90-3196-4451-8B1F-0A7F67D147AB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417CA9-60F4-43DA-BC09-799D770DBAAE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29D728-97C2-4402-9F0A-9A078B39C495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2C3435-5D97-4297-8227-1BFF8542405D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1EBC43-046B-42C0-BBA6-F6210E4E7FAE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CA63B9D-FED7-401C-81E6-B61D1843C079}" type="slidenum">
              <a:rPr lang="ru-RU" smtClean="0"/>
              <a:pPr/>
              <a:t>16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07CEB0-A528-413D-9B08-39E0998A2816}" type="slidenum">
              <a:rPr lang="ru-RU" smtClean="0"/>
              <a:pPr/>
              <a:t>17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23135A0-2830-4FAA-BEE1-08254CA5ECD7}" type="slidenum">
              <a:rPr lang="ru-RU" smtClean="0"/>
              <a:pPr/>
              <a:t>18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F5C4C-97F6-441C-902F-35DC1C1C81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EE71E-5299-4091-88AA-138BA6A6DD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11A8E-B0D8-44DD-B4BB-E2337B82C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6FA2C-D9FD-47C2-B820-5EC5F9C46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FD4B7-4034-4E98-997E-9FEBB3FAD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14CE1-0991-4437-A354-8375AD742B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EA33E-A2C0-4F59-AEED-6F2B75A06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DBE3-F8CB-4A55-8E38-A17BB72D4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15F84-3742-4FE9-8251-B5DE14D1D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6C55-2F33-43FD-BE06-812BA7953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A94DB-5BD7-4FF4-B7DB-FFC441492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DE9829C-270E-4108-B51B-5D881FA475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98" r:id="rId1"/>
    <p:sldLayoutId id="2147485590" r:id="rId2"/>
    <p:sldLayoutId id="2147485599" r:id="rId3"/>
    <p:sldLayoutId id="2147485591" r:id="rId4"/>
    <p:sldLayoutId id="2147485592" r:id="rId5"/>
    <p:sldLayoutId id="2147485593" r:id="rId6"/>
    <p:sldLayoutId id="2147485594" r:id="rId7"/>
    <p:sldLayoutId id="2147485595" r:id="rId8"/>
    <p:sldLayoutId id="2147485600" r:id="rId9"/>
    <p:sldLayoutId id="2147485596" r:id="rId10"/>
    <p:sldLayoutId id="21474855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4" name="Заголовок 7"/>
          <p:cNvSpPr>
            <a:spLocks noGrp="1"/>
          </p:cNvSpPr>
          <p:nvPr>
            <p:ph type="title"/>
          </p:nvPr>
        </p:nvSpPr>
        <p:spPr>
          <a:xfrm>
            <a:off x="642938" y="3000375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b="1" smtClean="0"/>
              <a:t>Доклад о состоянии и развитии конкурентной среды на рынках товаров, работ и услуг Смоленской области за 2016 год</a:t>
            </a:r>
            <a:br>
              <a:rPr lang="ru-RU" sz="3200" b="1" smtClean="0"/>
            </a:br>
            <a:r>
              <a:rPr lang="ru-RU" sz="3200" b="1" smtClean="0"/>
              <a:t> </a:t>
            </a:r>
            <a:br>
              <a:rPr lang="ru-RU" sz="3200" b="1" smtClean="0"/>
            </a:br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5125" name="TextBox 8"/>
          <p:cNvSpPr txBox="1">
            <a:spLocks noChangeArrowheads="1"/>
          </p:cNvSpPr>
          <p:nvPr/>
        </p:nvSpPr>
        <p:spPr bwMode="auto">
          <a:xfrm>
            <a:off x="250825" y="5589588"/>
            <a:ext cx="85693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600" dirty="0"/>
          </a:p>
        </p:txBody>
      </p:sp>
      <p:pic>
        <p:nvPicPr>
          <p:cNvPr id="5126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3500438"/>
            <a:ext cx="25717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9" descr="C:\Users\Bashmakova_AA\Desktop\скачанные файл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3500438"/>
            <a:ext cx="21431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Bashmakova_AA\Desktop\скачанные файл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6578" y="3571876"/>
            <a:ext cx="2015084" cy="1800200"/>
          </a:xfrm>
          <a:prstGeom prst="rect">
            <a:avLst/>
          </a:prstGeom>
          <a:noFill/>
          <a:scene3d>
            <a:camera prst="orthographicFront">
              <a:rot lat="0" lon="10799999" rev="0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388" y="0"/>
            <a:ext cx="7848600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Реализованные мероприятия дорожной карты за 2016 год</a:t>
            </a:r>
          </a:p>
        </p:txBody>
      </p:sp>
      <p:pic>
        <p:nvPicPr>
          <p:cNvPr id="14341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5263" y="0"/>
            <a:ext cx="1328737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23528" y="908720"/>
            <a:ext cx="8501122" cy="11079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u="sng" dirty="0" smtClean="0">
                <a:solidFill>
                  <a:srgbClr val="C00000"/>
                </a:solidFill>
              </a:rPr>
              <a:t>Рынок услуг детского отдыха и оздоровления:</a:t>
            </a:r>
          </a:p>
          <a:p>
            <a:pPr indent="0" algn="just">
              <a:defRPr/>
            </a:pPr>
            <a:r>
              <a:rPr lang="ru-RU" sz="1600" dirty="0" smtClean="0"/>
              <a:t>в негосударственных (немуниципальных) стационарных оздоровительных учреждениях, расположенных на территории Смоленской области, было оздоровлено 10 223 ребенка школьного возраста до 17 лет включительно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23528" y="3356992"/>
            <a:ext cx="8501122" cy="11079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u="sng" dirty="0" smtClean="0">
                <a:solidFill>
                  <a:srgbClr val="C00000"/>
                </a:solidFill>
              </a:rPr>
              <a:t>Рынок медицинских услуг:</a:t>
            </a:r>
            <a:endParaRPr lang="ru-RU" sz="1400" dirty="0" smtClean="0"/>
          </a:p>
          <a:p>
            <a:pPr indent="0" algn="just">
              <a:defRPr/>
            </a:pPr>
            <a:r>
              <a:rPr lang="ru-RU" sz="1600" dirty="0" smtClean="0"/>
              <a:t>в 2016 году открыто 4 офиса врачей общей практики на базе негосударственных медицинских организаций для оказания населению первичной медико-санитарной помощи</a:t>
            </a:r>
            <a:endParaRPr lang="ru-RU" sz="1500" dirty="0" smtClean="0">
              <a:solidFill>
                <a:srgbClr val="FF0000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51520" y="4592743"/>
            <a:ext cx="8643998" cy="21236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u="sng" dirty="0" smtClean="0">
                <a:solidFill>
                  <a:srgbClr val="C00000"/>
                </a:solidFill>
              </a:rPr>
              <a:t>Рынок услуг психолого-педагогического сопровождения детей            с ограниченными возможностями здоровья :</a:t>
            </a:r>
          </a:p>
          <a:p>
            <a:pPr algn="just">
              <a:defRPr/>
            </a:pPr>
            <a:r>
              <a:rPr lang="ru-RU" sz="1600" dirty="0" smtClean="0"/>
              <a:t>- проведен мониторинг деятельности негосударственных (немуниципальных) организаций, оказывающих помощь детям с ОВЗ; </a:t>
            </a:r>
          </a:p>
          <a:p>
            <a:pPr algn="just">
              <a:defRPr/>
            </a:pPr>
            <a:r>
              <a:rPr lang="ru-RU" sz="1600" dirty="0" smtClean="0"/>
              <a:t>- разработан пакет документов, необходимый для реализации адаптированных дополнительных общеобразовательных программ, способствующих социально-психологической реабилитации детей с учетом их особых образовательных потребностей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23528" y="2060848"/>
            <a:ext cx="8501122" cy="11079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u="sng" dirty="0" smtClean="0">
                <a:solidFill>
                  <a:srgbClr val="C00000"/>
                </a:solidFill>
              </a:rPr>
              <a:t>Рынок услуг дополнительного образования детей:</a:t>
            </a:r>
            <a:endParaRPr lang="ru-RU" sz="800" dirty="0" smtClean="0"/>
          </a:p>
          <a:p>
            <a:pPr indent="0" algn="just">
              <a:defRPr/>
            </a:pPr>
            <a:r>
              <a:rPr lang="ru-RU" sz="1600" dirty="0" smtClean="0"/>
              <a:t>создан межведомственный координационный совет по развитию дополнительного образования с участием представителей негосударственных поставщиков услуг, общественных организаций, общественности</a:t>
            </a:r>
            <a:endParaRPr lang="ru-RU" sz="15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64" name="Заголовок 7"/>
          <p:cNvSpPr>
            <a:spLocks noGrp="1"/>
          </p:cNvSpPr>
          <p:nvPr>
            <p:ph type="title"/>
          </p:nvPr>
        </p:nvSpPr>
        <p:spPr>
          <a:xfrm>
            <a:off x="428625" y="4429125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179388" y="0"/>
            <a:ext cx="7848600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Реализованные мероприятия дорожной карты за 2016 год</a:t>
            </a:r>
          </a:p>
        </p:txBody>
      </p:sp>
      <p:pic>
        <p:nvPicPr>
          <p:cNvPr id="15366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5263" y="0"/>
            <a:ext cx="1328737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51520" y="908720"/>
            <a:ext cx="8355810" cy="17235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u="sng" dirty="0" smtClean="0">
                <a:solidFill>
                  <a:srgbClr val="C00000"/>
                </a:solidFill>
              </a:rPr>
              <a:t>Рынок услуг жилищно-коммунального хозяйства:</a:t>
            </a:r>
          </a:p>
          <a:p>
            <a:pPr algn="just">
              <a:defRPr/>
            </a:pPr>
            <a:endParaRPr lang="ru-RU" sz="800" dirty="0" smtClean="0"/>
          </a:p>
          <a:p>
            <a:pPr indent="0" algn="just">
              <a:defRPr/>
            </a:pPr>
            <a:r>
              <a:rPr lang="ru-RU" sz="1600" dirty="0" smtClean="0"/>
              <a:t>Размещены номера телефонов для сообщения  гражданами информации о фактах оказания услуг на рынке управления жильем ненадлежащего качества. Граждане могут обратиться посредством  электронной формы обратной связи на сайте Главного управления «Государственная жилищная инспекция Смоленской области»</a:t>
            </a:r>
            <a:r>
              <a:rPr lang="ru-RU" sz="1600" u="sng" dirty="0" smtClean="0"/>
              <a:t> </a:t>
            </a:r>
            <a:r>
              <a:rPr lang="ru-RU" sz="1600" u="sng" dirty="0" smtClean="0">
                <a:solidFill>
                  <a:schemeClr val="tx2"/>
                </a:solidFill>
              </a:rPr>
              <a:t>http://uggi.admin-smolensk</a:t>
            </a:r>
            <a:r>
              <a:rPr lang="en-US" sz="1600" u="sng" dirty="0" smtClean="0">
                <a:solidFill>
                  <a:schemeClr val="tx2"/>
                </a:solidFill>
              </a:rPr>
              <a:t>.</a:t>
            </a:r>
            <a:r>
              <a:rPr lang="en-US" sz="1600" u="sng" dirty="0" err="1" smtClean="0">
                <a:solidFill>
                  <a:schemeClr val="tx2"/>
                </a:solidFill>
              </a:rPr>
              <a:t>ru</a:t>
            </a:r>
            <a:endParaRPr lang="ru-RU" sz="1500" dirty="0" smtClean="0">
              <a:solidFill>
                <a:schemeClr val="tx2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79512" y="2864599"/>
            <a:ext cx="8643998" cy="387798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defRPr/>
            </a:pPr>
            <a:r>
              <a:rPr lang="ru-RU" sz="1600" dirty="0" smtClean="0"/>
              <a:t>Утвержден график передачи в концессию неэффективных МУП. В указанный график вошли 8 муниципальных предприятий, в управлении которых находится 216 объектов коммунальной инфраструктуры</a:t>
            </a:r>
            <a:endParaRPr lang="ru-RU" sz="1500" dirty="0" smtClean="0"/>
          </a:p>
          <a:p>
            <a:pPr algn="just">
              <a:defRPr/>
            </a:pPr>
            <a:endParaRPr lang="ru-RU" sz="800" dirty="0" smtClean="0"/>
          </a:p>
          <a:p>
            <a:pPr algn="just">
              <a:defRPr/>
            </a:pPr>
            <a:r>
              <a:rPr lang="ru-RU" sz="1600" dirty="0" smtClean="0"/>
              <a:t>В 2016 году была предусмотрена государственная поддержка, за счет которой подготовлена техническая документация на 71 объект. Постановка на кадастровый учет данных объектов будет осуществлена в 2017 году.</a:t>
            </a:r>
          </a:p>
          <a:p>
            <a:pPr algn="just">
              <a:defRPr/>
            </a:pPr>
            <a:endParaRPr lang="ru-RU" sz="800" dirty="0" smtClean="0"/>
          </a:p>
          <a:p>
            <a:pPr algn="just">
              <a:defRPr/>
            </a:pPr>
            <a:r>
              <a:rPr lang="ru-RU" sz="1600" dirty="0" smtClean="0"/>
              <a:t>Выбраны муниципальные образования, которые начнут реализацию проектов ГЧП в сфере ЖКХ и станут </a:t>
            </a:r>
            <a:r>
              <a:rPr lang="ru-RU" sz="1600" dirty="0" err="1" smtClean="0"/>
              <a:t>пилотными</a:t>
            </a:r>
            <a:r>
              <a:rPr lang="ru-RU" sz="1600" dirty="0" smtClean="0"/>
              <a:t> площадками по передаче имущества систем водоснабжения и водоотведения в концессию  - </a:t>
            </a:r>
            <a:r>
              <a:rPr lang="ru-RU" sz="1600" dirty="0" err="1" smtClean="0"/>
              <a:t>Глинковское</a:t>
            </a:r>
            <a:r>
              <a:rPr lang="ru-RU" sz="1600" dirty="0" smtClean="0"/>
              <a:t> сельское поселение, Дорогобужское городское поселение, </a:t>
            </a:r>
            <a:r>
              <a:rPr lang="ru-RU" sz="1600" dirty="0" err="1" smtClean="0"/>
              <a:t>Ершичское</a:t>
            </a:r>
            <a:r>
              <a:rPr lang="ru-RU" sz="1600" dirty="0" smtClean="0"/>
              <a:t> сельское поселение, </a:t>
            </a:r>
            <a:r>
              <a:rPr lang="ru-RU" sz="1600" dirty="0" err="1" smtClean="0"/>
              <a:t>Монастырщенское</a:t>
            </a:r>
            <a:r>
              <a:rPr lang="ru-RU" sz="1600" dirty="0" smtClean="0"/>
              <a:t> сельское поселение и </a:t>
            </a:r>
            <a:r>
              <a:rPr lang="ru-RU" sz="1600" dirty="0" err="1" smtClean="0"/>
              <a:t>Холм-Жирковское</a:t>
            </a:r>
            <a:r>
              <a:rPr lang="ru-RU" sz="1600" dirty="0" smtClean="0"/>
              <a:t> сельское поселение.</a:t>
            </a:r>
          </a:p>
          <a:p>
            <a:pPr algn="just">
              <a:defRPr/>
            </a:pPr>
            <a:endParaRPr lang="ru-RU" sz="800" dirty="0" smtClean="0"/>
          </a:p>
          <a:p>
            <a:pPr algn="just">
              <a:defRPr/>
            </a:pPr>
            <a:r>
              <a:rPr lang="ru-RU" sz="1500" dirty="0" smtClean="0"/>
              <a:t>В регионе обеспечено функционирование Государственной информационной системы жилищно-коммунального хозяйства.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8" name="Заголовок 7"/>
          <p:cNvSpPr>
            <a:spLocks noGrp="1"/>
          </p:cNvSpPr>
          <p:nvPr>
            <p:ph type="title"/>
          </p:nvPr>
        </p:nvSpPr>
        <p:spPr>
          <a:xfrm>
            <a:off x="428625" y="4429125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214313" y="142875"/>
            <a:ext cx="7848600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Реализованные мероприятия дорожной карты за 2016 год</a:t>
            </a:r>
          </a:p>
        </p:txBody>
      </p:sp>
      <p:pic>
        <p:nvPicPr>
          <p:cNvPr id="16390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5113" y="0"/>
            <a:ext cx="125888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79512" y="1232465"/>
            <a:ext cx="8643998" cy="34163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u="sng" dirty="0" smtClean="0">
                <a:solidFill>
                  <a:srgbClr val="C00000"/>
                </a:solidFill>
              </a:rPr>
              <a:t>Розничная торговля, включая рынок фармацевтических услуг:</a:t>
            </a:r>
          </a:p>
          <a:p>
            <a:pPr algn="ctr">
              <a:defRPr/>
            </a:pPr>
            <a:endParaRPr lang="en-US" sz="800" u="sng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sz="1400" dirty="0" smtClean="0"/>
              <a:t>В органы местного самоуправления муниципальных образований Смоленской области направлены рекомендации по совершенствованию правового регулирования нестационарной торговли на территории Смоленской области на уровне муниципальных образований.</a:t>
            </a:r>
          </a:p>
          <a:p>
            <a:pPr algn="just">
              <a:defRPr/>
            </a:pPr>
            <a:endParaRPr lang="ru-RU" sz="800" dirty="0" smtClean="0"/>
          </a:p>
          <a:p>
            <a:pPr algn="just">
              <a:defRPr/>
            </a:pPr>
            <a:r>
              <a:rPr lang="ru-RU" sz="1400" dirty="0" smtClean="0"/>
              <a:t>Органам местного самоуправления рекомендовано включение в муниципальные дорожные карты мероприятия «Внесение изменений в методику расчета размера арендной платы за пользование объектами нежилого фонда, находящимися в муниципальной собственности на основании рекомендаций, разработанных Департаментом имущественных и земельных отношений Смоленской области совместно с Департаментом экономического развития Смоленской области».</a:t>
            </a:r>
          </a:p>
          <a:p>
            <a:pPr algn="just">
              <a:defRPr/>
            </a:pPr>
            <a:endParaRPr lang="ru-RU" sz="800" dirty="0" smtClean="0"/>
          </a:p>
          <a:p>
            <a:pPr algn="just">
              <a:defRPr/>
            </a:pPr>
            <a:r>
              <a:rPr lang="ru-RU" sz="1400" dirty="0" smtClean="0"/>
              <a:t>До 20 дней сокращен средний срок предоставления государственной услуги  «Лицензирование фармацевтической деятельности». </a:t>
            </a:r>
          </a:p>
          <a:p>
            <a:pPr algn="just">
              <a:defRPr/>
            </a:pPr>
            <a:endParaRPr lang="ru-RU" sz="1400" dirty="0" smtClean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51520" y="4797152"/>
            <a:ext cx="8643998" cy="18466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u="sng" dirty="0" smtClean="0">
                <a:solidFill>
                  <a:srgbClr val="C00000"/>
                </a:solidFill>
              </a:rPr>
              <a:t>Рынок услуг перевозок пассажиров наземным транспортом:</a:t>
            </a:r>
            <a:endParaRPr lang="en-US" u="sng" dirty="0" smtClean="0">
              <a:solidFill>
                <a:srgbClr val="C00000"/>
              </a:solidFill>
            </a:endParaRPr>
          </a:p>
          <a:p>
            <a:pPr algn="just">
              <a:defRPr/>
            </a:pPr>
            <a:r>
              <a:rPr lang="ru-RU" sz="1600" dirty="0" smtClean="0"/>
              <a:t>- Предоставлены субсидии на возмещение затрат в связи с оказанием услуг по осуществлению пассажирских перевозок автомобильным транспортом в             размере 72 млн. рублей; </a:t>
            </a:r>
          </a:p>
          <a:p>
            <a:pPr algn="just">
              <a:defRPr/>
            </a:pPr>
            <a:r>
              <a:rPr lang="ru-RU" sz="1600" dirty="0" smtClean="0"/>
              <a:t>- Предоставлены субсидии 2 субъектам МСП, заключившим договор (договоры) лизинга оборудования с российскими лизинговыми организациями,     в размере 1,8 млн. рублей.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388" y="0"/>
            <a:ext cx="7848600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Реализованные мероприятия дорожной карты за 2016 год</a:t>
            </a:r>
          </a:p>
          <a:p>
            <a:pPr algn="ctr">
              <a:defRPr/>
            </a:pPr>
            <a:endParaRPr lang="ru-RU" sz="280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7413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5263" y="0"/>
            <a:ext cx="1328737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79512" y="980728"/>
            <a:ext cx="8712968" cy="17235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u="sng" dirty="0" smtClean="0">
                <a:solidFill>
                  <a:srgbClr val="C00000"/>
                </a:solidFill>
              </a:rPr>
              <a:t>Рынок композитных материалов:</a:t>
            </a:r>
          </a:p>
          <a:p>
            <a:pPr algn="ctr">
              <a:defRPr/>
            </a:pPr>
            <a:endParaRPr lang="ru-RU" sz="800" u="sng" dirty="0" smtClean="0">
              <a:solidFill>
                <a:srgbClr val="C00000"/>
              </a:solidFill>
            </a:endParaRPr>
          </a:p>
          <a:p>
            <a:pPr indent="0" algn="just">
              <a:defRPr/>
            </a:pPr>
            <a:r>
              <a:rPr lang="ru-RU" sz="1600" dirty="0" smtClean="0"/>
              <a:t>в целях развития Смоленского композитного кластера в 2016 году  проводилась реализация программных мероприятий региональной программы «Развитие инновационного территориального кластера «Смоленский композитный кластер» в Смоленской области»  на 2016  – 2020 годы, утвержденной постановлением Администрации Смоленской области от 08.04.2016 № 203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179512" y="4005064"/>
            <a:ext cx="8643998" cy="11079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u="sng" dirty="0" smtClean="0">
                <a:solidFill>
                  <a:srgbClr val="C00000"/>
                </a:solidFill>
              </a:rPr>
              <a:t>Рынок молочной продукции:</a:t>
            </a:r>
          </a:p>
          <a:p>
            <a:pPr indent="0" algn="just">
              <a:defRPr/>
            </a:pPr>
            <a:r>
              <a:rPr lang="ru-RU" sz="1600" dirty="0" smtClean="0"/>
              <a:t>распоряжением Администрации Смоленской области от 11.11.2016 № 1811-р/</a:t>
            </a:r>
            <a:r>
              <a:rPr lang="ru-RU" sz="1600" dirty="0" err="1" smtClean="0"/>
              <a:t>адм</a:t>
            </a:r>
            <a:r>
              <a:rPr lang="ru-RU" sz="1600" dirty="0" smtClean="0"/>
              <a:t> создана рабочая группа по разработке Стратегии развития молочного скотоводства Смоленской области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79388" y="2781300"/>
          <a:ext cx="8640762" cy="895350"/>
        </p:xfrm>
        <a:graphic>
          <a:graphicData uri="http://schemas.openxmlformats.org/drawingml/2006/table">
            <a:tbl>
              <a:tblPr/>
              <a:tblGrid>
                <a:gridCol w="4679950"/>
                <a:gridCol w="839787"/>
                <a:gridCol w="1027113"/>
                <a:gridCol w="990600"/>
                <a:gridCol w="1103312"/>
              </a:tblGrid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контрольного показателя (индикатора)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70" marR="39370" marT="64715" marB="64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 год (факт)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70" marR="39370" marT="64715" marB="64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 (факт)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70" marR="39370" marT="64715" marB="64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год (план)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70" marR="39370" marT="64715" marB="64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(факт)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70" marR="39370" marT="64715" marB="64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Региональные организации – производители композитных материалов и изделий из них, зарегистрированные в Смоленской области, единиц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370" marR="39370" marT="64715" marB="64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370" marR="39370" marT="64715" marB="64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370" marR="39370" marT="64715" marB="64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370" marR="39370" marT="64715" marB="64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370" marR="39370" marT="64715" marB="64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323850" y="5373688"/>
          <a:ext cx="8424863" cy="1098550"/>
        </p:xfrm>
        <a:graphic>
          <a:graphicData uri="http://schemas.openxmlformats.org/drawingml/2006/table">
            <a:tbl>
              <a:tblPr/>
              <a:tblGrid>
                <a:gridCol w="4381500"/>
                <a:gridCol w="1000125"/>
                <a:gridCol w="1001713"/>
                <a:gridCol w="965200"/>
                <a:gridCol w="1076325"/>
              </a:tblGrid>
              <a:tr h="4479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контрольного показателя (индикатора)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70" marR="39370" marT="64755" marB="6475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 год (факт)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70" marR="39370" marT="64755" marB="6475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 (факт)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70" marR="39370" marT="64755" marB="6475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год (план)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70" marR="39370" marT="64755" marB="6475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(факт)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70" marR="39370" marT="64755" marB="6475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5059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Объем производства молока сельскохозяйственными организациями, крестьянскими (фермерскими) хозяйствами, включая индивидуальных предпринимателей, тыс.тонн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370" marR="39370" marT="64755" marB="6475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158,3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370" marR="39370" marT="64755" marB="6475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151,4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370" marR="39370" marT="64755" marB="6475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152,0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370" marR="39370" marT="64755" marB="6475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146,8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370" marR="39370" marT="64755" marB="6475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6" name="Заголовок 7"/>
          <p:cNvSpPr>
            <a:spLocks noGrp="1"/>
          </p:cNvSpPr>
          <p:nvPr>
            <p:ph type="title"/>
          </p:nvPr>
        </p:nvSpPr>
        <p:spPr>
          <a:xfrm>
            <a:off x="428625" y="4429125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179388" y="115888"/>
            <a:ext cx="7848600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Системные мероприятия по развитию конкурентной среды</a:t>
            </a:r>
          </a:p>
        </p:txBody>
      </p:sp>
      <p:pic>
        <p:nvPicPr>
          <p:cNvPr id="18438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5263" y="0"/>
            <a:ext cx="1328737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79512" y="1017023"/>
            <a:ext cx="8496944" cy="56938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algn="ctr">
              <a:defRPr/>
            </a:pPr>
            <a:r>
              <a:rPr lang="ru-RU" sz="1400" u="sng" dirty="0" smtClean="0">
                <a:solidFill>
                  <a:srgbClr val="FF0000"/>
                </a:solidFill>
              </a:rPr>
              <a:t>Развитие конкуренции при осуществлении процедур государственных и муниципальных закупок, а также закупок хозяйствующих субъектов, доля субъекта РФ или муниципального образования в которых составляет более 50%, в том числе за счет расширения участия в указанных процедурах субъектов МСП</a:t>
            </a:r>
          </a:p>
          <a:p>
            <a:pPr>
              <a:defRPr/>
            </a:pPr>
            <a:endParaRPr lang="ru-RU" sz="1400" dirty="0" smtClean="0"/>
          </a:p>
          <a:p>
            <a:pPr algn="just">
              <a:defRPr/>
            </a:pPr>
            <a:r>
              <a:rPr lang="ru-RU" sz="1400" dirty="0" smtClean="0"/>
              <a:t>Обеспечен контроль соблюдения заказчиками требований о годовом объеме закупок у субъектов малого и среднего предпринимательства в 2016 году. Увеличена доля участия субъектов малого предпринимательства в торгах. Обеспечено повышение конкуренции при проведении процедур определения поставщиков (подрядчиков, исполнителей) путем проведения совместных аукционов</a:t>
            </a:r>
          </a:p>
          <a:p>
            <a:pPr algn="ctr">
              <a:defRPr/>
            </a:pPr>
            <a:r>
              <a:rPr lang="ru-RU" sz="1400" dirty="0" smtClean="0"/>
              <a:t> </a:t>
            </a:r>
          </a:p>
          <a:p>
            <a:pPr algn="ctr">
              <a:defRPr/>
            </a:pPr>
            <a:r>
              <a:rPr lang="ru-RU" sz="1400" u="sng" dirty="0" smtClean="0">
                <a:solidFill>
                  <a:srgbClr val="FF0000"/>
                </a:solidFill>
              </a:rPr>
              <a:t>Совершенствование процессов управления объектами государственной собственности в Смоленской области</a:t>
            </a:r>
          </a:p>
          <a:p>
            <a:pPr algn="ctr">
              <a:defRPr/>
            </a:pPr>
            <a:endParaRPr lang="ru-RU" sz="1400" dirty="0" smtClean="0">
              <a:solidFill>
                <a:srgbClr val="FF0000"/>
              </a:solidFill>
            </a:endParaRPr>
          </a:p>
          <a:p>
            <a:pPr algn="just">
              <a:defRPr/>
            </a:pPr>
            <a:r>
              <a:rPr lang="ru-RU" sz="1400" dirty="0" smtClean="0"/>
              <a:t>Проведена оптимизация предприятий  и  хозяйственных обществ, доля участия Смоленской области в которых составляет 50 процентов. Утвержден областной прогнозный план приватизации государственного имущества Смоленской области на 2017 год и на плановый период 2018 и 2019 годов </a:t>
            </a:r>
          </a:p>
          <a:p>
            <a:pPr algn="ctr">
              <a:defRPr/>
            </a:pPr>
            <a:endParaRPr lang="ru-RU" sz="1400" dirty="0" smtClean="0"/>
          </a:p>
          <a:p>
            <a:pPr algn="ctr">
              <a:defRPr/>
            </a:pPr>
            <a:r>
              <a:rPr lang="ru-RU" sz="1400" u="sng" dirty="0" smtClean="0">
                <a:solidFill>
                  <a:srgbClr val="FF0000"/>
                </a:solidFill>
              </a:rPr>
              <a:t>Создание условий для развития конкуренции на рынке строительства</a:t>
            </a:r>
          </a:p>
          <a:p>
            <a:pPr algn="ctr">
              <a:defRPr/>
            </a:pPr>
            <a:endParaRPr lang="ru-RU" sz="1400" dirty="0" smtClean="0"/>
          </a:p>
          <a:p>
            <a:pPr algn="just">
              <a:defRPr/>
            </a:pPr>
            <a:r>
              <a:rPr lang="ru-RU" sz="1400" dirty="0" smtClean="0"/>
              <a:t>Разработан Типовой административный регламент предоставления Администрацией муниципального образования Смоленской области муниципальной услуги «Выдача разрешения на строительство при строительстве, реконструкции объекта капитального строительства на территории муниципального образования Смоленской области» </a:t>
            </a:r>
          </a:p>
          <a:p>
            <a:pPr algn="ctr">
              <a:defRPr/>
            </a:pPr>
            <a:endParaRPr lang="ru-RU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460" name="Заголовок 7"/>
          <p:cNvSpPr>
            <a:spLocks noGrp="1"/>
          </p:cNvSpPr>
          <p:nvPr>
            <p:ph type="title"/>
          </p:nvPr>
        </p:nvSpPr>
        <p:spPr>
          <a:xfrm>
            <a:off x="428625" y="4429125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179388" y="115888"/>
            <a:ext cx="7848600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Системные мероприятия по развитию конкурентной среды</a:t>
            </a:r>
          </a:p>
        </p:txBody>
      </p:sp>
      <p:pic>
        <p:nvPicPr>
          <p:cNvPr id="19462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5263" y="0"/>
            <a:ext cx="1328737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51520" y="1268760"/>
            <a:ext cx="8496944" cy="455509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algn="ctr">
              <a:defRPr/>
            </a:pPr>
            <a:r>
              <a:rPr lang="ru-RU" sz="1400" u="sng" dirty="0" smtClean="0">
                <a:solidFill>
                  <a:srgbClr val="FF0000"/>
                </a:solidFill>
              </a:rPr>
              <a:t>Обеспечение и сохранение целевого использования государственных (муниципальных) объектов недвижимого имущества в социальной сфере</a:t>
            </a:r>
          </a:p>
          <a:p>
            <a:pPr algn="ctr">
              <a:defRPr/>
            </a:pPr>
            <a:endParaRPr lang="ru-RU" sz="800" dirty="0" smtClean="0"/>
          </a:p>
          <a:p>
            <a:pPr algn="just">
              <a:defRPr/>
            </a:pPr>
            <a:r>
              <a:rPr lang="ru-RU" sz="1400" dirty="0" smtClean="0"/>
              <a:t>Согласно Федерального закона №115-ФЗ от 21.07.2005 г. «О концессионных соглашениях» информация об объектах  недвижимого имущества в социальной сфере размещена на сайте Администрации Смоленской области, а также на официальном сайте РФ для размещения информации о проведении торгов </a:t>
            </a:r>
          </a:p>
          <a:p>
            <a:pPr algn="ctr">
              <a:defRPr/>
            </a:pPr>
            <a:endParaRPr lang="ru-RU" sz="1400" dirty="0" smtClean="0"/>
          </a:p>
          <a:p>
            <a:pPr algn="ctr">
              <a:defRPr/>
            </a:pPr>
            <a:r>
              <a:rPr lang="ru-RU" sz="1400" u="sng" dirty="0" smtClean="0">
                <a:solidFill>
                  <a:srgbClr val="FF0000"/>
                </a:solidFill>
              </a:rPr>
              <a:t>Содействие развитию практики применения механизмов ГЧП, в том числе практики заключения концессионных соглашений, в социальной сфере</a:t>
            </a:r>
          </a:p>
          <a:p>
            <a:pPr algn="ctr">
              <a:defRPr/>
            </a:pPr>
            <a:endParaRPr lang="ru-RU" sz="800" dirty="0" smtClean="0"/>
          </a:p>
          <a:p>
            <a:pPr algn="just">
              <a:defRPr/>
            </a:pPr>
            <a:r>
              <a:rPr lang="ru-RU" sz="1400" dirty="0" smtClean="0"/>
              <a:t>На сайте Администрации Смоленской области создана вкладка «Государственно-частное партнерство», в которой представлена информация об объектах инфраструктуры, в отношении которых возможно заключение концессионных соглашений</a:t>
            </a:r>
          </a:p>
          <a:p>
            <a:pPr algn="just">
              <a:defRPr/>
            </a:pPr>
            <a:endParaRPr lang="ru-RU" sz="1400" dirty="0" smtClean="0"/>
          </a:p>
          <a:p>
            <a:pPr algn="ctr">
              <a:defRPr/>
            </a:pPr>
            <a:r>
              <a:rPr lang="ru-RU" sz="1400" u="sng" dirty="0" smtClean="0">
                <a:solidFill>
                  <a:srgbClr val="FF0000"/>
                </a:solidFill>
              </a:rPr>
              <a:t>Содействие развитию негосударственных (немуниципальных) социально ориентированных некоммерческих организаций </a:t>
            </a:r>
          </a:p>
          <a:p>
            <a:pPr>
              <a:defRPr/>
            </a:pPr>
            <a:endParaRPr lang="ru-RU" sz="1400" dirty="0" smtClean="0"/>
          </a:p>
          <a:p>
            <a:pPr algn="just">
              <a:defRPr/>
            </a:pPr>
            <a:r>
              <a:rPr lang="ru-RU" sz="1400" dirty="0" smtClean="0"/>
              <a:t>Предоставлены субсидии 31 социально ориентированной некоммерческой организации на сумму 4,7 млн. рублей.</a:t>
            </a:r>
          </a:p>
          <a:p>
            <a:pPr algn="just">
              <a:defRPr/>
            </a:pPr>
            <a:r>
              <a:rPr lang="ru-RU" sz="1400" dirty="0" smtClean="0"/>
              <a:t>Создан портал социально ориентированных некоммерческих организаций региона.</a:t>
            </a:r>
          </a:p>
          <a:p>
            <a:pPr algn="ctr">
              <a:defRPr/>
            </a:pPr>
            <a:endParaRPr lang="ru-RU" sz="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0825" y="0"/>
            <a:ext cx="7786688" cy="11842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3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Системные мероприятия в соответствии с пунктом 32 федерального Стандарта развития конкуренции</a:t>
            </a:r>
          </a:p>
          <a:p>
            <a:pPr algn="ctr">
              <a:defRPr/>
            </a:pPr>
            <a:endParaRPr lang="ru-RU" sz="230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0485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23528" y="982906"/>
            <a:ext cx="8712968" cy="555536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600"/>
              </a:spcBef>
              <a:defRPr/>
            </a:pPr>
            <a:r>
              <a:rPr lang="ru-RU" sz="1400" u="sng" dirty="0" smtClean="0">
                <a:solidFill>
                  <a:srgbClr val="C00000"/>
                </a:solidFill>
              </a:rPr>
              <a:t>Устранение избыточного государственного и муниципального регулирования</a:t>
            </a:r>
          </a:p>
          <a:p>
            <a:pPr algn="just">
              <a:spcBef>
                <a:spcPts val="0"/>
              </a:spcBef>
              <a:defRPr/>
            </a:pPr>
            <a:endParaRPr lang="ru-RU" sz="900" dirty="0" smtClean="0"/>
          </a:p>
          <a:p>
            <a:pPr algn="just">
              <a:spcBef>
                <a:spcPts val="0"/>
              </a:spcBef>
              <a:defRPr/>
            </a:pPr>
            <a:r>
              <a:rPr lang="ru-RU" sz="1400" dirty="0" smtClean="0"/>
              <a:t>В 2016 году создано одно специализированное окно МФЦ  на базе ПАО Сбербанк.               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1400" dirty="0" smtClean="0"/>
              <a:t>В целях оптимизации регуляторной среды в экономике проводится процедура оценки регулирующего воздействия. В 2016 году Смоленская область заняла 31 место в рейтинге и вошла в группу  регионов с хорошим уровнем качества осуществления оценки регулирующего воздействия и экспертизы.</a:t>
            </a:r>
          </a:p>
          <a:p>
            <a:pPr algn="just">
              <a:spcBef>
                <a:spcPts val="0"/>
              </a:spcBef>
              <a:defRPr/>
            </a:pPr>
            <a:endParaRPr lang="ru-RU" sz="1400" dirty="0" smtClean="0"/>
          </a:p>
          <a:p>
            <a:pPr algn="just">
              <a:spcBef>
                <a:spcPts val="0"/>
              </a:spcBef>
              <a:defRPr/>
            </a:pPr>
            <a:r>
              <a:rPr lang="ru-RU" sz="1400" u="sng" dirty="0" smtClean="0">
                <a:solidFill>
                  <a:srgbClr val="C00000"/>
                </a:solidFill>
              </a:rPr>
              <a:t>Стимулирование предпринимательских инициатив за счет проведения образовательных мероприятий, обеспечивающих возможности для поиска потенциальных предпринимателей</a:t>
            </a:r>
          </a:p>
          <a:p>
            <a:pPr algn="just">
              <a:spcBef>
                <a:spcPts val="0"/>
              </a:spcBef>
              <a:defRPr/>
            </a:pPr>
            <a:endParaRPr lang="ru-RU" sz="1400" dirty="0" smtClean="0"/>
          </a:p>
          <a:p>
            <a:pPr algn="just">
              <a:spcBef>
                <a:spcPts val="0"/>
              </a:spcBef>
              <a:defRPr/>
            </a:pPr>
            <a:r>
              <a:rPr lang="ru-RU" sz="1400" dirty="0" smtClean="0"/>
              <a:t>Проводится работа по внедрению в учебные планы профессиональных образовательных организаций профессионального модуля по формированию предпринимательских навыков</a:t>
            </a:r>
          </a:p>
          <a:p>
            <a:pPr algn="just">
              <a:spcBef>
                <a:spcPts val="600"/>
              </a:spcBef>
              <a:defRPr/>
            </a:pPr>
            <a:r>
              <a:rPr lang="ru-RU" sz="1400" u="sng" dirty="0" smtClean="0">
                <a:solidFill>
                  <a:srgbClr val="C00000"/>
                </a:solidFill>
              </a:rPr>
              <a:t>Развитие механизмов поддержки технического и научно-технического творчества детей и молодежи, обеспечения поддержки научной, творческой и предпринимательской активности</a:t>
            </a:r>
          </a:p>
          <a:p>
            <a:pPr algn="just">
              <a:spcBef>
                <a:spcPts val="600"/>
              </a:spcBef>
              <a:defRPr/>
            </a:pPr>
            <a:endParaRPr lang="ru-RU" sz="1400" u="sng" dirty="0" smtClean="0">
              <a:solidFill>
                <a:srgbClr val="C00000"/>
              </a:solidFill>
            </a:endParaRPr>
          </a:p>
          <a:p>
            <a:pPr algn="just">
              <a:defRPr/>
            </a:pPr>
            <a:r>
              <a:rPr lang="ru-RU" sz="1400" dirty="0" smtClean="0"/>
              <a:t>В 2016 году были проведены конкурсы студенческих научных работ, молодых ученых, научно-технического творчества молодежи Смоленской области «Будущее Смоленщины».</a:t>
            </a:r>
          </a:p>
          <a:p>
            <a:pPr algn="just">
              <a:defRPr/>
            </a:pPr>
            <a:r>
              <a:rPr lang="ru-RU" sz="1400" dirty="0" smtClean="0"/>
              <a:t>В 2016 году ООО «НПО </a:t>
            </a:r>
            <a:r>
              <a:rPr lang="ru-RU" sz="1400" dirty="0" err="1" smtClean="0"/>
              <a:t>Явир</a:t>
            </a:r>
            <a:r>
              <a:rPr lang="ru-RU" sz="1400" dirty="0" smtClean="0"/>
              <a:t>» на развитие центра молодежного инновационного творчества ЦМИТ «</a:t>
            </a:r>
            <a:r>
              <a:rPr lang="ru-RU" sz="1400" dirty="0" err="1" smtClean="0"/>
              <a:t>Явир</a:t>
            </a:r>
            <a:r>
              <a:rPr lang="ru-RU" sz="1400" dirty="0" smtClean="0"/>
              <a:t>» за счет средств федерального и областного бюджета предоставлена субсидия в сумме 4 млн. рублей.</a:t>
            </a:r>
          </a:p>
          <a:p>
            <a:pPr algn="just">
              <a:defRPr/>
            </a:pPr>
            <a:r>
              <a:rPr lang="ru-RU" sz="1400" dirty="0" smtClean="0"/>
              <a:t>Запущены проекты:  «Инженерный класс» совместно с СФМЛ при МИФИ¸ в который  вовлечены 6 творческих групп; «Техническое творчество на уроках технологии» совместно с СОШ № 2 г. Смоленска. Проект создан в рамках Национальной технологической инициативы.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9388" y="115888"/>
            <a:ext cx="7786687" cy="11842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3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Системные мероприятия в соответствии с пунктом 32 федерального Стандарта развития конкуренции</a:t>
            </a:r>
          </a:p>
          <a:p>
            <a:pPr algn="ctr">
              <a:defRPr/>
            </a:pPr>
            <a:endParaRPr lang="ru-RU" sz="230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1509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23528" y="1186299"/>
            <a:ext cx="8712968" cy="523220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600"/>
              </a:spcBef>
              <a:defRPr/>
            </a:pPr>
            <a:r>
              <a:rPr lang="ru-RU" sz="1400" u="sng" dirty="0" smtClean="0">
                <a:solidFill>
                  <a:srgbClr val="C00000"/>
                </a:solidFill>
              </a:rPr>
              <a:t>Обеспечение равных условий доступа к информации о реализации государственного имущества Смоленской области и имущества, находящегося в собственности муниципальных образований Смоленской области</a:t>
            </a:r>
          </a:p>
          <a:p>
            <a:pPr algn="ctr">
              <a:spcBef>
                <a:spcPts val="600"/>
              </a:spcBef>
              <a:defRPr/>
            </a:pPr>
            <a:endParaRPr lang="ru-RU" sz="800" u="sng" dirty="0" smtClean="0">
              <a:solidFill>
                <a:srgbClr val="C00000"/>
              </a:solidFill>
            </a:endParaRPr>
          </a:p>
          <a:p>
            <a:pPr algn="just">
              <a:spcBef>
                <a:spcPts val="0"/>
              </a:spcBef>
              <a:defRPr/>
            </a:pPr>
            <a:r>
              <a:rPr lang="ru-RU" sz="1400" dirty="0" smtClean="0"/>
              <a:t>Информация  для участников торгов о реализации государственного имущества Смоленской области и имущества, находящегося в собственности муниципальных образований, размещена на официальном сайте РФ в сети «Интернет» для размещения информации о проведении торгов (</a:t>
            </a:r>
            <a:r>
              <a:rPr lang="ru-RU" sz="1400" u="sng" dirty="0" smtClean="0"/>
              <a:t>www.torgi.gov.ru</a:t>
            </a:r>
            <a:r>
              <a:rPr lang="ru-RU" sz="1400" dirty="0" smtClean="0"/>
              <a:t>) и на официальном сайте Администрации Смоленской области</a:t>
            </a:r>
          </a:p>
          <a:p>
            <a:pPr algn="ctr">
              <a:spcBef>
                <a:spcPts val="0"/>
              </a:spcBef>
              <a:defRPr/>
            </a:pPr>
            <a:endParaRPr lang="ru-RU" sz="1400" u="sng" dirty="0" smtClean="0">
              <a:solidFill>
                <a:srgbClr val="C00000"/>
              </a:solidFill>
            </a:endParaRPr>
          </a:p>
          <a:p>
            <a:pPr algn="ctr">
              <a:spcBef>
                <a:spcPts val="0"/>
              </a:spcBef>
              <a:defRPr/>
            </a:pPr>
            <a:r>
              <a:rPr lang="ru-RU" sz="1400" u="sng" dirty="0" smtClean="0">
                <a:solidFill>
                  <a:srgbClr val="C00000"/>
                </a:solidFill>
              </a:rPr>
              <a:t>Повышение мобильности трудовых ресурсов, способствующей повышению эффективности труда</a:t>
            </a:r>
          </a:p>
          <a:p>
            <a:pPr algn="ctr">
              <a:spcBef>
                <a:spcPts val="600"/>
              </a:spcBef>
              <a:defRPr/>
            </a:pPr>
            <a:endParaRPr lang="ru-RU" sz="800" u="sng" dirty="0" smtClean="0">
              <a:solidFill>
                <a:srgbClr val="C00000"/>
              </a:solidFill>
            </a:endParaRPr>
          </a:p>
          <a:p>
            <a:pPr algn="just">
              <a:spcBef>
                <a:spcPts val="0"/>
              </a:spcBef>
              <a:defRPr/>
            </a:pPr>
            <a:r>
              <a:rPr lang="ru-RU" sz="1400" dirty="0" smtClean="0"/>
              <a:t>Во всех профессиональных образовательных организациях, подведомственных Департаменту Смоленской области по образованию и науке, на постоянной основе осуществляется профессиональное обучение незанятого населения и работающих специалистов по рабочим специальностям, и проводятся курсы по отдельным компетенциям по заявкам работодателей</a:t>
            </a:r>
          </a:p>
          <a:p>
            <a:pPr algn="just">
              <a:spcBef>
                <a:spcPts val="0"/>
              </a:spcBef>
              <a:defRPr/>
            </a:pPr>
            <a:endParaRPr lang="ru-RU" sz="1400" dirty="0" smtClean="0"/>
          </a:p>
          <a:p>
            <a:pPr algn="ctr">
              <a:spcBef>
                <a:spcPts val="0"/>
              </a:spcBef>
              <a:defRPr/>
            </a:pPr>
            <a:r>
              <a:rPr lang="ru-RU" sz="1400" u="sng" dirty="0" smtClean="0">
                <a:solidFill>
                  <a:srgbClr val="C00000"/>
                </a:solidFill>
              </a:rPr>
              <a:t>Содействие развитию и поддержка междисциплинарных исследований </a:t>
            </a:r>
          </a:p>
          <a:p>
            <a:pPr algn="just">
              <a:spcBef>
                <a:spcPts val="0"/>
              </a:spcBef>
              <a:defRPr/>
            </a:pPr>
            <a:endParaRPr lang="ru-RU" sz="1400" dirty="0" smtClean="0"/>
          </a:p>
          <a:p>
            <a:pPr algn="just">
              <a:spcBef>
                <a:spcPts val="0"/>
              </a:spcBef>
              <a:defRPr/>
            </a:pPr>
            <a:r>
              <a:rPr lang="ru-RU" sz="1400" dirty="0" smtClean="0"/>
              <a:t>В Смоленской области проведены региональные конкурсы РГНФ и РФФИ и исполнены финансовые обязательства в отношении проектов, получивших поддержку в рамках региональных конкурсов (1,23 млн. рублей)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9388" y="0"/>
            <a:ext cx="7786687" cy="8001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3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Системные мероприятия в соответствии с пунктом 32 федерального Стандарта развития конкуренции</a:t>
            </a:r>
          </a:p>
        </p:txBody>
      </p:sp>
      <p:pic>
        <p:nvPicPr>
          <p:cNvPr id="22533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79512" y="1010245"/>
            <a:ext cx="8712968" cy="56938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ru-RU" sz="1400" u="sng" dirty="0" smtClean="0">
                <a:solidFill>
                  <a:srgbClr val="C00000"/>
                </a:solidFill>
              </a:rPr>
              <a:t>Развитие механизмов практико-ориентированного (дуального) образования и механизмов кадрового обеспечения высокотехнологичных отраслей промышленности по сквозным рабочим профессиям (</a:t>
            </a:r>
            <a:r>
              <a:rPr lang="ru-RU" sz="1400" u="sng" dirty="0" err="1" smtClean="0">
                <a:solidFill>
                  <a:srgbClr val="C00000"/>
                </a:solidFill>
              </a:rPr>
              <a:t>WorldSkills</a:t>
            </a:r>
            <a:r>
              <a:rPr lang="ru-RU" sz="1400" u="sng" dirty="0" smtClean="0">
                <a:solidFill>
                  <a:srgbClr val="C00000"/>
                </a:solidFill>
              </a:rPr>
              <a:t> </a:t>
            </a:r>
            <a:r>
              <a:rPr lang="ru-RU" sz="1400" u="sng" dirty="0" err="1" smtClean="0">
                <a:solidFill>
                  <a:srgbClr val="C00000"/>
                </a:solidFill>
              </a:rPr>
              <a:t>International</a:t>
            </a:r>
            <a:r>
              <a:rPr lang="ru-RU" sz="1400" u="sng" dirty="0" smtClean="0">
                <a:solidFill>
                  <a:srgbClr val="C00000"/>
                </a:solidFill>
              </a:rPr>
              <a:t>)</a:t>
            </a:r>
          </a:p>
          <a:p>
            <a:pPr algn="ctr">
              <a:spcBef>
                <a:spcPts val="0"/>
              </a:spcBef>
              <a:defRPr/>
            </a:pPr>
            <a:endParaRPr lang="ru-RU" sz="800" dirty="0" smtClean="0">
              <a:solidFill>
                <a:srgbClr val="C00000"/>
              </a:solidFill>
            </a:endParaRPr>
          </a:p>
          <a:p>
            <a:pPr algn="just">
              <a:spcBef>
                <a:spcPts val="0"/>
              </a:spcBef>
              <a:defRPr/>
            </a:pPr>
            <a:r>
              <a:rPr lang="ru-RU" sz="1400" dirty="0" smtClean="0"/>
              <a:t>14-18 марта 2016 года состоялся первый Региональный чемпионат Смоленской области </a:t>
            </a:r>
            <a:r>
              <a:rPr lang="ru-RU" sz="1400" dirty="0" err="1" smtClean="0"/>
              <a:t>WorldSkills</a:t>
            </a:r>
            <a:r>
              <a:rPr lang="ru-RU" sz="1400" dirty="0" smtClean="0"/>
              <a:t> </a:t>
            </a:r>
            <a:r>
              <a:rPr lang="ru-RU" sz="1400" dirty="0" err="1" smtClean="0"/>
              <a:t>Russia</a:t>
            </a:r>
            <a:r>
              <a:rPr lang="ru-RU" sz="1400" dirty="0" smtClean="0"/>
              <a:t> 2016 по 12 компетенциям</a:t>
            </a:r>
          </a:p>
          <a:p>
            <a:pPr algn="just">
              <a:spcBef>
                <a:spcPts val="0"/>
              </a:spcBef>
              <a:defRPr/>
            </a:pPr>
            <a:endParaRPr lang="ru-RU" sz="800" dirty="0" smtClean="0"/>
          </a:p>
          <a:p>
            <a:pPr algn="ctr">
              <a:spcBef>
                <a:spcPts val="0"/>
              </a:spcBef>
              <a:defRPr/>
            </a:pPr>
            <a:r>
              <a:rPr lang="ru-RU" sz="1400" u="sng" dirty="0" smtClean="0">
                <a:solidFill>
                  <a:srgbClr val="C00000"/>
                </a:solidFill>
              </a:rPr>
              <a:t>Создание институциональной среды, способствующей внедрению инноваций</a:t>
            </a:r>
          </a:p>
          <a:p>
            <a:pPr algn="just">
              <a:spcBef>
                <a:spcPts val="0"/>
              </a:spcBef>
              <a:defRPr/>
            </a:pPr>
            <a:endParaRPr lang="ru-RU" sz="800" dirty="0" smtClean="0">
              <a:solidFill>
                <a:srgbClr val="C00000"/>
              </a:solidFill>
            </a:endParaRPr>
          </a:p>
          <a:p>
            <a:pPr algn="just">
              <a:spcBef>
                <a:spcPts val="0"/>
              </a:spcBef>
              <a:defRPr/>
            </a:pPr>
            <a:r>
              <a:rPr lang="ru-RU" sz="1400" dirty="0" smtClean="0"/>
              <a:t>Заключено Соглашение о сотрудничестве между Департаментом экономического развития Смоленской области и НП «Межотраслевое объединение </a:t>
            </a:r>
            <a:r>
              <a:rPr lang="ru-RU" sz="1400" dirty="0" err="1" smtClean="0"/>
              <a:t>наноиндустрии</a:t>
            </a:r>
            <a:r>
              <a:rPr lang="ru-RU" sz="1400" dirty="0" smtClean="0"/>
              <a:t>»</a:t>
            </a:r>
          </a:p>
          <a:p>
            <a:pPr algn="just">
              <a:spcBef>
                <a:spcPts val="0"/>
              </a:spcBef>
              <a:defRPr/>
            </a:pPr>
            <a:endParaRPr lang="ru-RU" sz="800" dirty="0" smtClean="0"/>
          </a:p>
          <a:p>
            <a:pPr algn="ctr">
              <a:spcBef>
                <a:spcPts val="0"/>
              </a:spcBef>
              <a:defRPr/>
            </a:pPr>
            <a:r>
              <a:rPr lang="ru-RU" sz="1400" u="sng" dirty="0" smtClean="0">
                <a:solidFill>
                  <a:srgbClr val="C00000"/>
                </a:solidFill>
              </a:rPr>
              <a:t>Содействие созданию и развитию институтов поддержки субъектов малого и среднего предпринимательства в инновационной деятельности</a:t>
            </a:r>
          </a:p>
          <a:p>
            <a:pPr algn="just">
              <a:spcBef>
                <a:spcPts val="0"/>
              </a:spcBef>
              <a:defRPr/>
            </a:pPr>
            <a:endParaRPr lang="ru-RU" sz="800" dirty="0" smtClean="0"/>
          </a:p>
          <a:p>
            <a:pPr algn="just">
              <a:spcBef>
                <a:spcPts val="0"/>
              </a:spcBef>
              <a:defRPr/>
            </a:pPr>
            <a:r>
              <a:rPr lang="ru-RU" sz="1400" dirty="0" smtClean="0"/>
              <a:t>В 2016 году созданы и начали функционировать автономная некоммерческая организация «Центр кластерного развития Смоленской области», автономная некоммерческая организация «Центр поддержки предпринимательства Смоленской области»</a:t>
            </a:r>
          </a:p>
          <a:p>
            <a:pPr algn="just">
              <a:spcBef>
                <a:spcPts val="0"/>
              </a:spcBef>
              <a:defRPr/>
            </a:pPr>
            <a:endParaRPr lang="ru-RU" sz="800" dirty="0" smtClean="0"/>
          </a:p>
          <a:p>
            <a:pPr algn="ctr">
              <a:spcBef>
                <a:spcPts val="0"/>
              </a:spcBef>
              <a:defRPr/>
            </a:pPr>
            <a:r>
              <a:rPr lang="ru-RU" sz="1400" u="sng" dirty="0" smtClean="0">
                <a:solidFill>
                  <a:srgbClr val="C00000"/>
                </a:solidFill>
              </a:rPr>
              <a:t>Создание и реализация механизмов общественного контроля за деятельностью субъектов естественных монополий</a:t>
            </a:r>
          </a:p>
          <a:p>
            <a:pPr algn="ctr">
              <a:spcBef>
                <a:spcPts val="0"/>
              </a:spcBef>
              <a:defRPr/>
            </a:pPr>
            <a:endParaRPr lang="ru-RU" sz="800" dirty="0" smtClean="0">
              <a:solidFill>
                <a:srgbClr val="C00000"/>
              </a:solidFill>
            </a:endParaRPr>
          </a:p>
          <a:p>
            <a:pPr algn="just">
              <a:spcBef>
                <a:spcPts val="0"/>
              </a:spcBef>
              <a:defRPr/>
            </a:pPr>
            <a:r>
              <a:rPr lang="ru-RU" sz="1400" dirty="0" smtClean="0"/>
              <a:t>Состав Межотраслевого совета потребителей при Губернаторе Смоленской области по вопросам деятельности субъектов естественных монополий утвержден распоряжением Губернатора Смоленской области от 23.11.2016 № 1390-р.</a:t>
            </a:r>
          </a:p>
          <a:p>
            <a:pPr algn="just">
              <a:defRPr/>
            </a:pPr>
            <a:r>
              <a:rPr lang="ru-RU" sz="1400" dirty="0" smtClean="0"/>
              <a:t>Информация, подлежащая раскрытию субъектами естественных монополий, осуществляющими деятельность в сфере теплоснабжения, водоснабжения и водоотведения, размещена на сайте Департамента  Смоленской области по энергетике, </a:t>
            </a:r>
            <a:r>
              <a:rPr lang="ru-RU" sz="1400" dirty="0" err="1" smtClean="0"/>
              <a:t>энергоэффективности</a:t>
            </a:r>
            <a:r>
              <a:rPr lang="ru-RU" sz="1400" dirty="0" smtClean="0"/>
              <a:t>, тарифной политике в сети «Интернет».</a:t>
            </a:r>
            <a:endParaRPr lang="ru-RU" sz="1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56" name="Заголовок 7"/>
          <p:cNvSpPr>
            <a:spLocks noGrp="1"/>
          </p:cNvSpPr>
          <p:nvPr>
            <p:ph type="title"/>
          </p:nvPr>
        </p:nvSpPr>
        <p:spPr>
          <a:xfrm>
            <a:off x="684213" y="2205038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b="1" smtClean="0"/>
              <a:t>СПАСИБО ЗА ВНИМАНИЕ!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43608" y="3511550"/>
            <a:ext cx="7200800" cy="0"/>
          </a:xfrm>
          <a:prstGeom prst="line">
            <a:avLst/>
          </a:prstGeom>
          <a:ln w="92075" cmpd="tri">
            <a:solidFill>
              <a:schemeClr val="tx2"/>
            </a:solidFill>
            <a:miter lim="800000"/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971600" y="-438150"/>
            <a:ext cx="7200800" cy="0"/>
          </a:xfrm>
          <a:prstGeom prst="line">
            <a:avLst/>
          </a:prstGeom>
          <a:ln w="92075" cmpd="tri">
            <a:solidFill>
              <a:schemeClr val="tx2"/>
            </a:solidFill>
            <a:miter lim="800000"/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136970" y="3943350"/>
            <a:ext cx="7200800" cy="0"/>
          </a:xfrm>
          <a:prstGeom prst="line">
            <a:avLst/>
          </a:prstGeom>
          <a:ln w="92075" cmpd="tri">
            <a:solidFill>
              <a:schemeClr val="tx2"/>
            </a:solidFill>
            <a:miter lim="800000"/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7"/>
          <p:cNvSpPr txBox="1">
            <a:spLocks/>
          </p:cNvSpPr>
          <p:nvPr/>
        </p:nvSpPr>
        <p:spPr bwMode="auto">
          <a:xfrm>
            <a:off x="703263" y="42211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>
              <a:defRPr/>
            </a:pPr>
            <a:r>
              <a:rPr lang="ru-RU" sz="3200" b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3200" b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sz="3200" b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179388" y="188913"/>
            <a:ext cx="77057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indent="450850" algn="ctr" eaLnBrk="0" hangingPunct="0">
              <a:defRPr/>
            </a:pPr>
            <a:r>
              <a:rPr lang="ru-RU" sz="28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Внедрение Стандарта развития конкуренции в субъектах Российской Федерации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42844" y="1428736"/>
            <a:ext cx="8424936" cy="861774"/>
          </a:xfrm>
          <a:prstGeom prst="rect">
            <a:avLst/>
          </a:prstGeom>
          <a:solidFill>
            <a:schemeClr val="bg2">
              <a:lumMod val="90000"/>
            </a:schemeClr>
          </a:solidFill>
          <a:ln cap="rnd" cmpd="thickThin">
            <a:solidFill>
              <a:schemeClr val="tx1"/>
            </a:solidFill>
            <a:miter lim="800000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Стандарт развития конкуренции в субъектах Российской Федерации утвержден распоряжением Правительства Российской Федерации </a:t>
            </a:r>
          </a:p>
          <a:p>
            <a:pPr algn="ctr"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 05.09.2015 № 1738-р (в ред. от 17.09.2016)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2428868"/>
            <a:ext cx="8352928" cy="1692771"/>
          </a:xfrm>
          <a:prstGeom prst="rect">
            <a:avLst/>
          </a:prstGeom>
          <a:solidFill>
            <a:schemeClr val="tx2">
              <a:lumMod val="20000"/>
              <a:lumOff val="80000"/>
              <a:alpha val="32000"/>
            </a:schemeClr>
          </a:solidFill>
          <a:ln cap="rnd" cmpd="thickThin">
            <a:solidFill>
              <a:schemeClr val="tx1"/>
            </a:solidFill>
            <a:miter lim="800000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2015 году перечень показателей оценки эффективности деятельности руководителей высших исполнительных органов государственной власти субъектов РФ по созданию благоприятных условий ведения предпринимательской деятельности дополнен показателями, характеризующими развитие конкуренции :</a:t>
            </a:r>
          </a:p>
          <a:p>
            <a:pPr algn="just">
              <a:defRPr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количество реализованных составляющих Стандарта;</a:t>
            </a:r>
          </a:p>
          <a:p>
            <a:pPr algn="just">
              <a:buFontTx/>
              <a:buChar char="-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доля достигнутых целевых значений контрольных показателей дорожной карты</a:t>
            </a:r>
          </a:p>
        </p:txBody>
      </p:sp>
      <p:pic>
        <p:nvPicPr>
          <p:cNvPr id="6155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85720" y="4286256"/>
            <a:ext cx="8352928" cy="2062103"/>
          </a:xfrm>
          <a:prstGeom prst="rect">
            <a:avLst/>
          </a:prstGeom>
          <a:solidFill>
            <a:schemeClr val="tx2">
              <a:lumMod val="20000"/>
              <a:lumOff val="80000"/>
              <a:alpha val="32000"/>
            </a:schemeClr>
          </a:solidFill>
          <a:ln cap="rnd" cmpd="thickThin">
            <a:solidFill>
              <a:schemeClr val="tx1"/>
            </a:solidFill>
            <a:miter lim="800000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16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Распоряжением Губернатора Смоленской области от 29.12.2015 № 1570-р </a:t>
            </a:r>
          </a:p>
          <a:p>
            <a:pPr algn="ctr" eaLnBrk="0" hangingPunct="0">
              <a:defRPr/>
            </a:pPr>
            <a:r>
              <a:rPr lang="ru-RU" sz="1600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(в ред. от 29.12.2016)</a:t>
            </a:r>
            <a:r>
              <a:rPr lang="ru-RU" sz="16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:</a:t>
            </a:r>
          </a:p>
          <a:p>
            <a:pPr algn="ctr" eaLnBrk="0" hangingPunct="0">
              <a:buFontTx/>
              <a:buChar char="-"/>
              <a:defRPr/>
            </a:pPr>
            <a:r>
              <a:rPr lang="ru-RU" sz="1600" dirty="0">
                <a:ea typeface="Calibri" pitchFamily="34" charset="0"/>
                <a:cs typeface="Times New Roman" pitchFamily="18" charset="0"/>
              </a:rPr>
              <a:t> утвержден перечень приоритетных и социально значимых рынков для содействия развитию конкуренции в Смоленской области </a:t>
            </a:r>
          </a:p>
          <a:p>
            <a:pPr algn="ctr" eaLnBrk="0" hangingPunct="0">
              <a:defRPr/>
            </a:pPr>
            <a:r>
              <a:rPr lang="ru-RU" sz="1600" dirty="0">
                <a:ea typeface="Calibri" pitchFamily="34" charset="0"/>
                <a:cs typeface="Times New Roman" pitchFamily="18" charset="0"/>
              </a:rPr>
              <a:t>( + рынок композитных материалов, + рынок молочной продукции); </a:t>
            </a:r>
          </a:p>
          <a:p>
            <a:pPr algn="ctr" eaLnBrk="0" hangingPunct="0">
              <a:defRPr/>
            </a:pPr>
            <a:endParaRPr lang="ru-RU" sz="1600" dirty="0"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buFontTx/>
              <a:buChar char="-"/>
              <a:defRPr/>
            </a:pPr>
            <a:r>
              <a:rPr lang="ru-RU" sz="16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утвержден актуализированный план мероприятий («дорожная карта») по содействию развитию конкуренции в Смоленской области на 2015 – 2018 годы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2" name="Заголовок 7"/>
          <p:cNvSpPr>
            <a:spLocks noGrp="1"/>
          </p:cNvSpPr>
          <p:nvPr>
            <p:ph type="title"/>
          </p:nvPr>
        </p:nvSpPr>
        <p:spPr>
          <a:xfrm>
            <a:off x="395288" y="3500438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98305" name="Rectangle 1"/>
          <p:cNvSpPr>
            <a:spLocks noChangeArrowheads="1"/>
          </p:cNvSpPr>
          <p:nvPr/>
        </p:nvSpPr>
        <p:spPr bwMode="auto">
          <a:xfrm>
            <a:off x="179512" y="1280375"/>
            <a:ext cx="8712968" cy="23083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600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1. Определение уполномоченного органа</a:t>
            </a:r>
          </a:p>
          <a:p>
            <a:pPr algn="ctr">
              <a:defRPr/>
            </a:pPr>
            <a:endParaRPr lang="ru-RU" sz="1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Департамент экономического развития Смоленской области</a:t>
            </a:r>
          </a:p>
          <a:p>
            <a:pPr algn="ctr">
              <a:defRPr/>
            </a:pP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2. Определение коллегиального органа в целях рассмотрения вопросов </a:t>
            </a:r>
          </a:p>
          <a:p>
            <a:pPr algn="ctr">
              <a:defRPr/>
            </a:pPr>
            <a:r>
              <a:rPr lang="ru-RU" sz="1600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содействия развитию конкуренции</a:t>
            </a:r>
          </a:p>
          <a:p>
            <a:pPr algn="ctr">
              <a:defRPr/>
            </a:pPr>
            <a:endParaRPr lang="ru-RU" sz="1600" u="sng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Совет по экономике и инвестициям при Администрации Смоленской области</a:t>
            </a:r>
          </a:p>
          <a:p>
            <a:pPr algn="ctr">
              <a:defRPr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i="1" dirty="0" smtClean="0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251520" y="3727485"/>
            <a:ext cx="8712968" cy="206210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algn="ctr">
              <a:defRPr/>
            </a:pPr>
            <a:r>
              <a:rPr lang="ru-RU" sz="1600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3. Формирование и утверждение перечня </a:t>
            </a:r>
          </a:p>
          <a:p>
            <a:pPr indent="0" algn="ctr">
              <a:defRPr/>
            </a:pPr>
            <a:r>
              <a:rPr lang="ru-RU" sz="1600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приоритетных и социально значимых  рынков</a:t>
            </a:r>
          </a:p>
          <a:p>
            <a:pPr algn="ctr">
              <a:defRPr/>
            </a:pP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ctr">
              <a:defRPr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Распоряжение Губернатора Смоленской области от 29.12.2015 № 1570-р (приложение 1)</a:t>
            </a:r>
          </a:p>
          <a:p>
            <a:pPr algn="ctr">
              <a:defRPr/>
            </a:pP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4.Формирование дорожной карты по содействию развитию конкуренции</a:t>
            </a:r>
          </a:p>
          <a:p>
            <a:pPr algn="ctr">
              <a:defRPr/>
            </a:pP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ctr">
              <a:defRPr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Распоряжение Губернатора Смоленской области от 29.12.2015 № 1570-р (приложение 2)</a:t>
            </a:r>
            <a:endParaRPr lang="ru-RU" sz="800" i="1" dirty="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1258888" y="333375"/>
            <a:ext cx="61214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7 Основных составляющих Стандарта</a:t>
            </a:r>
          </a:p>
        </p:txBody>
      </p:sp>
      <p:pic>
        <p:nvPicPr>
          <p:cNvPr id="7180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ашивка 8"/>
          <p:cNvSpPr/>
          <p:nvPr/>
        </p:nvSpPr>
        <p:spPr>
          <a:xfrm rot="5400000">
            <a:off x="6750844" y="1321594"/>
            <a:ext cx="500063" cy="428625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 rot="5400000">
            <a:off x="8108157" y="2393156"/>
            <a:ext cx="500062" cy="428625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 rot="5400000">
            <a:off x="6893720" y="3821906"/>
            <a:ext cx="500062" cy="428625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Нашивка 13"/>
          <p:cNvSpPr/>
          <p:nvPr/>
        </p:nvSpPr>
        <p:spPr>
          <a:xfrm rot="5400000">
            <a:off x="8251032" y="4822031"/>
            <a:ext cx="500062" cy="428625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6" name="Заголовок 7"/>
          <p:cNvSpPr>
            <a:spLocks noGrp="1"/>
          </p:cNvSpPr>
          <p:nvPr>
            <p:ph type="title"/>
          </p:nvPr>
        </p:nvSpPr>
        <p:spPr>
          <a:xfrm>
            <a:off x="395288" y="3500438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1258888" y="333375"/>
            <a:ext cx="61214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7 Основных составляющих Стандарта</a:t>
            </a:r>
          </a:p>
        </p:txBody>
      </p:sp>
      <p:pic>
        <p:nvPicPr>
          <p:cNvPr id="8198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285720" y="1000108"/>
            <a:ext cx="8712968" cy="15327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600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5. Проведение мониторинга состояния конкурентной среды </a:t>
            </a:r>
          </a:p>
          <a:p>
            <a:pPr algn="ctr">
              <a:defRPr/>
            </a:pPr>
            <a:r>
              <a:rPr lang="ru-RU" sz="1600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 рынках товаров, работ, услуг Смоленской области</a:t>
            </a:r>
          </a:p>
          <a:p>
            <a:pPr algn="ctr">
              <a:defRPr/>
            </a:pPr>
            <a:endParaRPr lang="ru-RU" sz="1600" u="sng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5000"/>
              </a:lnSpc>
              <a:defRPr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проведен в период с 1 ноября по 1 декабря 2016 года, анкеты обработаны, результаты включены в Доклад о состоянии и развитии конкурентной среды за 2016 год</a:t>
            </a:r>
          </a:p>
          <a:p>
            <a:pPr algn="ctr">
              <a:lnSpc>
                <a:spcPct val="95000"/>
              </a:lnSpc>
              <a:defRPr/>
            </a:pP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251520" y="4504183"/>
            <a:ext cx="8712968" cy="209288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600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7.Повышение уровня информированности о состоянии конкурентной </a:t>
            </a:r>
          </a:p>
          <a:p>
            <a:pPr algn="ctr">
              <a:defRPr/>
            </a:pPr>
            <a:r>
              <a:rPr lang="ru-RU" sz="1600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среды и деятельности по содействию развитию конкуренции</a:t>
            </a:r>
          </a:p>
          <a:p>
            <a:pPr algn="ctr">
              <a:defRPr/>
            </a:pPr>
            <a:endParaRPr lang="ru-RU" sz="1200" u="sng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Сайт Департамента экономического развития Смоленской области </a:t>
            </a:r>
          </a:p>
          <a:p>
            <a:pPr algn="ctr">
              <a:defRPr/>
            </a:pPr>
            <a:r>
              <a:rPr lang="ru-RU" sz="1600" dirty="0" smtClean="0"/>
              <a:t>раздел «Стандарт конкуренции»</a:t>
            </a:r>
          </a:p>
          <a:p>
            <a:pPr algn="ctr">
              <a:defRPr/>
            </a:pPr>
            <a:endParaRPr lang="ru-RU" sz="1200" dirty="0" smtClean="0"/>
          </a:p>
          <a:p>
            <a:pPr algn="ctr">
              <a:defRPr/>
            </a:pPr>
            <a:r>
              <a:rPr lang="ru-RU" sz="16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Инвестиционный портал Смоленской области </a:t>
            </a:r>
          </a:p>
          <a:p>
            <a:pPr algn="ctr">
              <a:defRPr/>
            </a:pPr>
            <a:r>
              <a:rPr lang="ru-RU" sz="1600" dirty="0" smtClean="0"/>
              <a:t>раздел «Программные документы» подраздел «Стандарт конкуренции»</a:t>
            </a:r>
          </a:p>
          <a:p>
            <a:pPr algn="ctr">
              <a:defRPr/>
            </a:pPr>
            <a:endParaRPr lang="ru-RU" sz="800" dirty="0" smtClean="0"/>
          </a:p>
        </p:txBody>
      </p:sp>
      <p:sp>
        <p:nvSpPr>
          <p:cNvPr id="10" name="Нашивка 9"/>
          <p:cNvSpPr/>
          <p:nvPr/>
        </p:nvSpPr>
        <p:spPr>
          <a:xfrm rot="5400000">
            <a:off x="7750970" y="1164431"/>
            <a:ext cx="500062" cy="428625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 rot="5400000">
            <a:off x="8281194" y="4617244"/>
            <a:ext cx="500063" cy="428625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285720" y="2631683"/>
            <a:ext cx="8712968" cy="18774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600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6. Создание и реализация механизмов общественного контроля </a:t>
            </a:r>
          </a:p>
          <a:p>
            <a:pPr algn="ctr">
              <a:defRPr/>
            </a:pPr>
            <a:r>
              <a:rPr lang="ru-RU" sz="1600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 деятельностью субъектов естественных монополий</a:t>
            </a:r>
          </a:p>
          <a:p>
            <a:pPr algn="ctr">
              <a:defRPr/>
            </a:pPr>
            <a:endParaRPr lang="ru-RU" sz="800" u="sng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5000"/>
              </a:lnSpc>
              <a:defRPr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Создан Межотраслевой совет потребителей при Губернаторе Смоленской области по вопросам деятельности субъектов естественных монополий (распоряжение Губернатора Смоленской области от 15.09.2015 № 1026-р), состав Совета утвержден распоряжением Губернатора Смоленской области от 23.11.2016 № 1390-р</a:t>
            </a:r>
          </a:p>
          <a:p>
            <a:pPr algn="ctr">
              <a:lnSpc>
                <a:spcPct val="95000"/>
              </a:lnSpc>
              <a:defRPr/>
            </a:pPr>
            <a:endParaRPr lang="ru-RU" sz="16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Нашивка 16"/>
          <p:cNvSpPr/>
          <p:nvPr/>
        </p:nvSpPr>
        <p:spPr>
          <a:xfrm rot="5400000">
            <a:off x="8065294" y="2743994"/>
            <a:ext cx="500063" cy="428625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7950" y="404813"/>
            <a:ext cx="7786688" cy="1508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3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Степень влияния на конкурентную среду </a:t>
            </a:r>
          </a:p>
          <a:p>
            <a:pPr algn="ctr">
              <a:defRPr/>
            </a:pPr>
            <a:r>
              <a:rPr lang="ru-RU" sz="23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Смоленской области органов власти и объединений </a:t>
            </a:r>
          </a:p>
          <a:p>
            <a:pPr algn="ctr">
              <a:defRPr/>
            </a:pPr>
            <a:r>
              <a:rPr lang="ru-RU" sz="23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по оценке предпринимателей  </a:t>
            </a:r>
          </a:p>
          <a:p>
            <a:pPr algn="ctr">
              <a:defRPr/>
            </a:pPr>
            <a:r>
              <a:rPr lang="ru-RU" sz="23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(в % от общего числа респондентов) </a:t>
            </a:r>
          </a:p>
        </p:txBody>
      </p:sp>
      <p:pic>
        <p:nvPicPr>
          <p:cNvPr id="9221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395288" y="2205038"/>
          <a:ext cx="8353425" cy="3786187"/>
        </p:xfrm>
        <a:graphic>
          <a:graphicData uri="http://schemas.openxmlformats.org/drawingml/2006/table">
            <a:tbl>
              <a:tblPr/>
              <a:tblGrid>
                <a:gridCol w="2952750"/>
                <a:gridCol w="1368425"/>
                <a:gridCol w="1368425"/>
                <a:gridCol w="1511300"/>
                <a:gridCol w="1152525"/>
              </a:tblGrid>
              <a:tr h="315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Высокая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Низкая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2620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Общественные организации, представляющие интересы бизнес-сообществ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9465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ФАС России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(её территориальное управление)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31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Органы местного самоуправления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31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Органы исполнительной власти Смоленской области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2875" y="0"/>
            <a:ext cx="7786688" cy="1154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3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Взаимодействие с органами местного самоуправления муниципальных образований Смоленской области по вопросам внедрения Стандарта конкуренции</a:t>
            </a:r>
          </a:p>
        </p:txBody>
      </p:sp>
      <p:pic>
        <p:nvPicPr>
          <p:cNvPr id="10245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79512" y="1255081"/>
            <a:ext cx="8712968" cy="11387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500" dirty="0" smtClean="0"/>
              <a:t>В декабре 2015 года заключены соглашения о внедрении Стандарта конкуренции между Администрацией Смоленской области и органами местного самоуправления муниципальных образований Смоленской области</a:t>
            </a:r>
          </a:p>
          <a:p>
            <a:pPr algn="ctr">
              <a:defRPr/>
            </a:pPr>
            <a:r>
              <a:rPr lang="ru-RU" sz="1500" dirty="0" smtClean="0"/>
              <a:t> (2 городских округа и 25 муниципальных районов)</a:t>
            </a:r>
          </a:p>
          <a:p>
            <a:pPr algn="ctr">
              <a:defRPr/>
            </a:pPr>
            <a:endParaRPr lang="ru-RU" sz="800" dirty="0" smtClean="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179512" y="2809091"/>
            <a:ext cx="8712968" cy="9079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500" dirty="0" smtClean="0"/>
              <a:t>В 2016 году разработаны и утверждены Планы мероприятий по реализации конкретных направлений сотрудничества во всех муниципальных районах и городских округах Смоленской области</a:t>
            </a:r>
          </a:p>
          <a:p>
            <a:pPr algn="ctr">
              <a:defRPr/>
            </a:pPr>
            <a:endParaRPr lang="ru-RU" sz="800" dirty="0" smtClean="0"/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179512" y="4321259"/>
            <a:ext cx="8712968" cy="6771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500" dirty="0" smtClean="0"/>
              <a:t>Разработана методика формирования рейтинга муниципальных образований Смоленской области в части их деятельности по содействию развитию конкуренции</a:t>
            </a:r>
          </a:p>
          <a:p>
            <a:pPr algn="ctr">
              <a:defRPr/>
            </a:pPr>
            <a:endParaRPr lang="ru-RU" sz="800" dirty="0" smtClean="0"/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251520" y="5560204"/>
            <a:ext cx="8712968" cy="6771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500" dirty="0" smtClean="0"/>
              <a:t>Формируется рейтинг муниципальных образований Смоленской области </a:t>
            </a:r>
          </a:p>
          <a:p>
            <a:pPr algn="ctr">
              <a:defRPr/>
            </a:pPr>
            <a:r>
              <a:rPr lang="ru-RU" sz="1500" dirty="0" smtClean="0"/>
              <a:t>в части их деятельности по содействию развитию конкуренции по итогам 2016 года</a:t>
            </a:r>
          </a:p>
          <a:p>
            <a:pPr algn="ctr">
              <a:defRPr/>
            </a:pPr>
            <a:endParaRPr lang="ru-RU" sz="800" dirty="0" smtClean="0"/>
          </a:p>
        </p:txBody>
      </p:sp>
      <p:sp>
        <p:nvSpPr>
          <p:cNvPr id="21" name="Стрелка вниз 20"/>
          <p:cNvSpPr/>
          <p:nvPr/>
        </p:nvSpPr>
        <p:spPr>
          <a:xfrm>
            <a:off x="4067175" y="3716338"/>
            <a:ext cx="928688" cy="503237"/>
          </a:xfrm>
          <a:prstGeom prst="downArrow">
            <a:avLst>
              <a:gd name="adj1" fmla="val 50000"/>
              <a:gd name="adj2" fmla="val 57332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4003675" y="2276475"/>
            <a:ext cx="928688" cy="504825"/>
          </a:xfrm>
          <a:prstGeom prst="downArrow">
            <a:avLst>
              <a:gd name="adj1" fmla="val 50000"/>
              <a:gd name="adj2" fmla="val 57332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4067175" y="5013325"/>
            <a:ext cx="928688" cy="519113"/>
          </a:xfrm>
          <a:prstGeom prst="downArrow">
            <a:avLst>
              <a:gd name="adj1" fmla="val 50000"/>
              <a:gd name="adj2" fmla="val 57332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Нашивка 12"/>
          <p:cNvSpPr/>
          <p:nvPr/>
        </p:nvSpPr>
        <p:spPr>
          <a:xfrm rot="5400000">
            <a:off x="504032" y="5409406"/>
            <a:ext cx="500062" cy="428625"/>
          </a:xfrm>
          <a:prstGeom prst="chevron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5148064" y="1628800"/>
            <a:ext cx="3786182" cy="2485296"/>
          </a:xfrm>
          <a:prstGeom prst="rect">
            <a:avLst/>
          </a:prstGeom>
          <a:solidFill>
            <a:srgbClr val="FFFFCC"/>
          </a:solidFill>
          <a:ln w="15875" cap="rnd" cmpd="thickThin">
            <a:solidFill>
              <a:srgbClr val="0F6FC6">
                <a:shade val="50000"/>
              </a:srgbClr>
            </a:soli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algn="ctr">
              <a:defRPr/>
            </a:pPr>
            <a:r>
              <a:rPr lang="ru-RU" sz="1550" dirty="0" smtClean="0">
                <a:solidFill>
                  <a:srgbClr val="0070C0"/>
                </a:solidFill>
              </a:rPr>
              <a:t>Дорожной картой предусмотрено </a:t>
            </a:r>
          </a:p>
          <a:p>
            <a:pPr indent="0" algn="ctr">
              <a:defRPr/>
            </a:pPr>
            <a:r>
              <a:rPr lang="ru-RU" sz="1550" dirty="0" smtClean="0">
                <a:solidFill>
                  <a:srgbClr val="0070C0"/>
                </a:solidFill>
              </a:rPr>
              <a:t>44 целевых показателя, в т. ч. плановые значения на 2016 год установлены по 43 показателям.</a:t>
            </a:r>
          </a:p>
          <a:p>
            <a:pPr indent="0" algn="ctr">
              <a:defRPr/>
            </a:pPr>
            <a:endParaRPr lang="ru-RU" sz="800" dirty="0" smtClean="0">
              <a:solidFill>
                <a:srgbClr val="0070C0"/>
              </a:solidFill>
            </a:endParaRPr>
          </a:p>
          <a:p>
            <a:pPr indent="0" algn="ctr">
              <a:defRPr/>
            </a:pPr>
            <a:r>
              <a:rPr lang="ru-RU" sz="1550" dirty="0" smtClean="0">
                <a:solidFill>
                  <a:srgbClr val="0070C0"/>
                </a:solidFill>
              </a:rPr>
              <a:t>Из 43 плановых показателей выполнено 40 показателей (93%)</a:t>
            </a:r>
          </a:p>
          <a:p>
            <a:pPr indent="0" algn="ctr">
              <a:defRPr/>
            </a:pPr>
            <a:endParaRPr lang="ru-RU" sz="1550" dirty="0" smtClean="0">
              <a:solidFill>
                <a:srgbClr val="0070C0"/>
              </a:solidFill>
            </a:endParaRPr>
          </a:p>
          <a:p>
            <a:pPr indent="0" algn="ctr">
              <a:defRPr/>
            </a:pPr>
            <a:r>
              <a:rPr lang="ru-RU" sz="1550" i="1" dirty="0" smtClean="0">
                <a:solidFill>
                  <a:srgbClr val="0070C0"/>
                </a:solidFill>
              </a:rPr>
              <a:t>В 2015 году из 19 показателей выполнено 18 показателей (94,7%)</a:t>
            </a:r>
            <a:endParaRPr lang="ru-RU" sz="1550" dirty="0" smtClean="0">
              <a:solidFill>
                <a:srgbClr val="0070C0"/>
              </a:solidFill>
            </a:endParaRPr>
          </a:p>
          <a:p>
            <a:pPr indent="0" algn="ctr">
              <a:defRPr/>
            </a:pPr>
            <a:endParaRPr lang="ru-RU" sz="800" dirty="0" smtClean="0">
              <a:solidFill>
                <a:srgbClr val="0033CC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850" y="0"/>
            <a:ext cx="7715250" cy="16319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C00000"/>
                </a:solidFill>
                <a:latin typeface="+mj-lt"/>
              </a:rPr>
              <a:t>Выполнение контрольных показателей эффективности, предусмотренных «дорожной картой» по содействию развитию конкуренции в Смоленской области </a:t>
            </a:r>
          </a:p>
          <a:p>
            <a:pPr algn="ctr">
              <a:defRPr/>
            </a:pPr>
            <a:r>
              <a:rPr lang="ru-RU" sz="2400" dirty="0">
                <a:solidFill>
                  <a:srgbClr val="C00000"/>
                </a:solidFill>
                <a:latin typeface="+mj-lt"/>
              </a:rPr>
              <a:t>на 2015 – 2018 годы, за 2016 год</a:t>
            </a:r>
            <a:endParaRPr lang="ru-RU" sz="280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1272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63" y="0"/>
            <a:ext cx="121443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395536" y="4293096"/>
            <a:ext cx="8640960" cy="2400657"/>
          </a:xfrm>
          <a:prstGeom prst="rect">
            <a:avLst/>
          </a:prstGeom>
          <a:solidFill>
            <a:srgbClr val="FFCCCC"/>
          </a:solidFill>
          <a:ln w="15875" cap="rnd" cmpd="thickThin">
            <a:solidFill>
              <a:srgbClr val="0F6FC6">
                <a:shade val="50000"/>
              </a:srgbClr>
            </a:soli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algn="ctr">
              <a:defRPr/>
            </a:pPr>
            <a:r>
              <a:rPr lang="ru-RU" sz="1500" i="1" dirty="0" smtClean="0"/>
              <a:t>По итогам 2016 года не выполнены показатели:</a:t>
            </a:r>
          </a:p>
          <a:p>
            <a:pPr indent="0" algn="just">
              <a:defRPr/>
            </a:pPr>
            <a:r>
              <a:rPr lang="ru-RU" sz="1500" b="0" i="1" dirty="0" smtClean="0"/>
              <a:t> </a:t>
            </a:r>
            <a:r>
              <a:rPr lang="ru-RU" sz="1500" i="1" u="sng" dirty="0" smtClean="0">
                <a:solidFill>
                  <a:srgbClr val="0033CC"/>
                </a:solidFill>
              </a:rPr>
              <a:t>1. Рынок розничной торговли </a:t>
            </a:r>
            <a:r>
              <a:rPr lang="ru-RU" sz="1500" b="0" i="1" dirty="0" smtClean="0"/>
              <a:t>- Средний рост доли оборота розничной торговли, осуществляемой на розничных рынках и ярмарках, в структуре оборота розничной торговли по формам торговли, процентов (план: + 0,1%, факт: (- 5,4%);</a:t>
            </a:r>
          </a:p>
          <a:p>
            <a:pPr indent="0" algn="just">
              <a:defRPr/>
            </a:pPr>
            <a:r>
              <a:rPr lang="ru-RU" sz="1500" i="1" u="sng" dirty="0" smtClean="0">
                <a:solidFill>
                  <a:srgbClr val="0033CC"/>
                </a:solidFill>
              </a:rPr>
              <a:t>2. Рынок услуг ЖКХ </a:t>
            </a:r>
            <a:r>
              <a:rPr lang="ru-RU" sz="1500" b="0" i="1" dirty="0" smtClean="0"/>
              <a:t>- Объем информации, раскрываемой в соответствии с требованиями ГИС ЖКХ, об отрасли ЖКХ Российской Федерации, процентов (план: 100%, факт: 80%);</a:t>
            </a:r>
          </a:p>
          <a:p>
            <a:pPr indent="0" algn="just">
              <a:defRPr/>
            </a:pPr>
            <a:r>
              <a:rPr lang="ru-RU" sz="1500" i="1" u="sng" dirty="0" smtClean="0">
                <a:solidFill>
                  <a:srgbClr val="0033CC"/>
                </a:solidFill>
              </a:rPr>
              <a:t>3. Рынок молочной продукции </a:t>
            </a:r>
            <a:r>
              <a:rPr lang="ru-RU" sz="1500" b="0" i="1" dirty="0" smtClean="0"/>
              <a:t>- Объем производства молока сельскохозяйственными организациями, крестьянскими (фермерскими) хозяйствами, включая индивидуальных предпринимателей, тыс. тонн (план: 152 тыс. тонн, факт: 146,8 тыс.тонн).</a:t>
            </a:r>
          </a:p>
          <a:p>
            <a:pPr indent="0" algn="just">
              <a:defRPr/>
            </a:pPr>
            <a:endParaRPr lang="ru-RU" sz="1500" b="0" i="1" dirty="0" smtClean="0"/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395536" y="1484784"/>
          <a:ext cx="457200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92" name="Заголовок 7"/>
          <p:cNvSpPr>
            <a:spLocks noGrp="1"/>
          </p:cNvSpPr>
          <p:nvPr>
            <p:ph type="title"/>
          </p:nvPr>
        </p:nvSpPr>
        <p:spPr>
          <a:xfrm>
            <a:off x="428625" y="4429125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179388" y="0"/>
            <a:ext cx="7848600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7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Оценка населением качества информации о деятельности негосударственных организаций, оказывающих услуги на рынках </a:t>
            </a:r>
          </a:p>
          <a:p>
            <a:pPr algn="ctr">
              <a:defRPr/>
            </a:pPr>
            <a:r>
              <a:rPr lang="ru-RU" sz="27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(в % от общего числа респондентов)</a:t>
            </a:r>
          </a:p>
        </p:txBody>
      </p:sp>
      <p:pic>
        <p:nvPicPr>
          <p:cNvPr id="12294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5263" y="0"/>
            <a:ext cx="132873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39750" y="1844675"/>
          <a:ext cx="7993062" cy="4119757"/>
        </p:xfrm>
        <a:graphic>
          <a:graphicData uri="http://schemas.openxmlformats.org/drawingml/2006/table">
            <a:tbl>
              <a:tblPr/>
              <a:tblGrid>
                <a:gridCol w="3670414"/>
                <a:gridCol w="1195763"/>
                <a:gridCol w="1326647"/>
                <a:gridCol w="1800238"/>
              </a:tblGrid>
              <a:tr h="1121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-3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Удовлетво-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-3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рительное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-3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Неудовлетво-рительное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Затрудняюсь ответить / ничего </a:t>
                      </a:r>
                      <a:r>
                        <a:rPr lang="ru-RU" sz="1600" spc="-3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 известно </a:t>
                      </a:r>
                      <a:r>
                        <a:rPr lang="ru-RU" sz="1600" spc="-3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 такой информации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Дошкольное образование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43,4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14,2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43,2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Детский отдых и оздоровление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27,2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23,2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49,6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27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Дополнительное образование детей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37,2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25,2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42,6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27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Медицина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41,4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30,4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28,4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45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spc="-30">
                          <a:latin typeface="Times New Roman"/>
                          <a:ea typeface="Calibri"/>
                          <a:cs typeface="Times New Roman"/>
                        </a:rPr>
                        <a:t>Психолого-педагогическое сопровождение детей с ограниченными возможностями здоровья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16,2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17,8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66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27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Жилищно-коммунальное хозяйство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27,8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41,2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Транспорт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45,8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25,1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29,1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Связь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57,3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14,3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28,4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Социальное обслуживание населения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43,8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18,2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Культура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47,5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17,3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35,2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6" name="Заголовок 7"/>
          <p:cNvSpPr>
            <a:spLocks noGrp="1"/>
          </p:cNvSpPr>
          <p:nvPr>
            <p:ph type="title"/>
          </p:nvPr>
        </p:nvSpPr>
        <p:spPr>
          <a:xfrm>
            <a:off x="428625" y="4429125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107950" y="115888"/>
            <a:ext cx="7848600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Реализованные мероприятия дорожной карты за 2016 год</a:t>
            </a:r>
          </a:p>
        </p:txBody>
      </p:sp>
      <p:pic>
        <p:nvPicPr>
          <p:cNvPr id="13318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5263" y="0"/>
            <a:ext cx="1328737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23528" y="1052736"/>
            <a:ext cx="8355810" cy="23083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600" dirty="0" smtClean="0">
                <a:solidFill>
                  <a:srgbClr val="FF0000"/>
                </a:solidFill>
              </a:rPr>
              <a:t>Практически на всех рынках :</a:t>
            </a:r>
          </a:p>
          <a:p>
            <a:pPr algn="ctr">
              <a:buFontTx/>
              <a:buChar char="-"/>
              <a:defRPr/>
            </a:pPr>
            <a:r>
              <a:rPr lang="ru-RU" sz="1600" dirty="0" smtClean="0"/>
              <a:t>информация о развитии негосударственного сектора размещена на официальных сайтах ОИВ Смоленской области, ответственных за содействие развитию конкуренции;</a:t>
            </a:r>
          </a:p>
          <a:p>
            <a:pPr algn="ctr">
              <a:defRPr/>
            </a:pPr>
            <a:endParaRPr lang="ru-RU" sz="800" dirty="0" smtClean="0"/>
          </a:p>
          <a:p>
            <a:pPr algn="ctr">
              <a:buFontTx/>
              <a:buChar char="-"/>
              <a:defRPr/>
            </a:pPr>
            <a:r>
              <a:rPr lang="ru-RU" sz="1600" dirty="0" smtClean="0"/>
              <a:t>организовано оказание консультационной помощи по вопросам деятельности негосударственных организаций в соответствующих сферах;</a:t>
            </a:r>
          </a:p>
          <a:p>
            <a:pPr algn="ctr">
              <a:defRPr/>
            </a:pPr>
            <a:endParaRPr lang="ru-RU" sz="800" dirty="0" smtClean="0"/>
          </a:p>
          <a:p>
            <a:pPr algn="ctr">
              <a:defRPr/>
            </a:pPr>
            <a:r>
              <a:rPr lang="ru-RU" sz="1600" dirty="0" smtClean="0"/>
              <a:t>- организовано методическое и информационное сопровождение деятельности негосударственных организаций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95536" y="3583469"/>
            <a:ext cx="8355810" cy="30008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u="sng" dirty="0" smtClean="0">
                <a:solidFill>
                  <a:srgbClr val="C00000"/>
                </a:solidFill>
              </a:rPr>
              <a:t>Рынок дошкольного образования:</a:t>
            </a:r>
          </a:p>
          <a:p>
            <a:pPr algn="just">
              <a:defRPr/>
            </a:pPr>
            <a:endParaRPr lang="ru-RU" sz="800" dirty="0" smtClean="0"/>
          </a:p>
          <a:p>
            <a:pPr algn="just">
              <a:defRPr/>
            </a:pPr>
            <a:r>
              <a:rPr lang="ru-RU" sz="1600" dirty="0" smtClean="0"/>
              <a:t>- создана рабочая группа по развитию частного сектора дошкольного образования Смоленской области;</a:t>
            </a:r>
          </a:p>
          <a:p>
            <a:pPr algn="just">
              <a:buFontTx/>
              <a:buChar char="-"/>
              <a:defRPr/>
            </a:pPr>
            <a:endParaRPr lang="ru-RU" sz="800" dirty="0" smtClean="0"/>
          </a:p>
          <a:p>
            <a:pPr algn="just">
              <a:defRPr/>
            </a:pPr>
            <a:r>
              <a:rPr lang="ru-RU" sz="1500" dirty="0" smtClean="0"/>
              <a:t>- </a:t>
            </a:r>
            <a:r>
              <a:rPr lang="ru-RU" sz="1600" dirty="0" smtClean="0"/>
              <a:t>в 2016 году повысили квалификацию 5 педагогических работников частных организаций, 19 человек получили консультативную и методическую поддержку;</a:t>
            </a:r>
          </a:p>
          <a:p>
            <a:pPr algn="just">
              <a:defRPr/>
            </a:pPr>
            <a:endParaRPr lang="ru-RU" sz="800" dirty="0" smtClean="0"/>
          </a:p>
          <a:p>
            <a:pPr algn="just">
              <a:defRPr/>
            </a:pPr>
            <a:r>
              <a:rPr lang="ru-RU" sz="1500" dirty="0" smtClean="0"/>
              <a:t>- предоставлены субсидии частным дошкольным образовательным организациям, являющимся некоммерческими организациями, на возмещение затрат, связанных с получением дошкольного образования (субсидии в размере 31,6 млн. рублей предоставлены 13 организациям).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8913</TotalTime>
  <Words>2453</Words>
  <Application>Microsoft Office PowerPoint</Application>
  <PresentationFormat>Экран (4:3)</PresentationFormat>
  <Paragraphs>308</Paragraphs>
  <Slides>19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Constantia</vt:lpstr>
      <vt:lpstr>Wingdings 2</vt:lpstr>
      <vt:lpstr>Times New Roman</vt:lpstr>
      <vt:lpstr>Courier New</vt:lpstr>
      <vt:lpstr>Поток</vt:lpstr>
      <vt:lpstr>Доклад о состоянии и развитии конкурентной среды на рынках товаров, работ и услуг Смоленской области за 2016 год    </vt:lpstr>
      <vt:lpstr>Слайд 2</vt:lpstr>
      <vt:lpstr> </vt:lpstr>
      <vt:lpstr> </vt:lpstr>
      <vt:lpstr>Слайд 5</vt:lpstr>
      <vt:lpstr>Слайд 6</vt:lpstr>
      <vt:lpstr>Слайд 7</vt:lpstr>
      <vt:lpstr> </vt:lpstr>
      <vt:lpstr> </vt:lpstr>
      <vt:lpstr>Слайд 10</vt:lpstr>
      <vt:lpstr> </vt:lpstr>
      <vt:lpstr> </vt:lpstr>
      <vt:lpstr>Слайд 13</vt:lpstr>
      <vt:lpstr> </vt:lpstr>
      <vt:lpstr> </vt:lpstr>
      <vt:lpstr>Слайд 16</vt:lpstr>
      <vt:lpstr>Слайд 17</vt:lpstr>
      <vt:lpstr>Слайд 18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об итогах социально-экономического развития Смоленской области в 2010 году и задачах на 2011 год</dc:title>
  <dc:creator>Жбанова</dc:creator>
  <cp:lastModifiedBy>Казакова</cp:lastModifiedBy>
  <cp:revision>1252</cp:revision>
  <cp:lastPrinted>2015-06-01T08:32:48Z</cp:lastPrinted>
  <dcterms:created xsi:type="dcterms:W3CDTF">2011-01-25T08:55:14Z</dcterms:created>
  <dcterms:modified xsi:type="dcterms:W3CDTF">2017-10-20T14:48:03Z</dcterms:modified>
</cp:coreProperties>
</file>