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71" r:id="rId1"/>
  </p:sldMasterIdLst>
  <p:notesMasterIdLst>
    <p:notesMasterId r:id="rId16"/>
  </p:notesMasterIdLst>
  <p:sldIdLst>
    <p:sldId id="366" r:id="rId2"/>
    <p:sldId id="389" r:id="rId3"/>
    <p:sldId id="390" r:id="rId4"/>
    <p:sldId id="413" r:id="rId5"/>
    <p:sldId id="433" r:id="rId6"/>
    <p:sldId id="440" r:id="rId7"/>
    <p:sldId id="406" r:id="rId8"/>
    <p:sldId id="441" r:id="rId9"/>
    <p:sldId id="434" r:id="rId10"/>
    <p:sldId id="435" r:id="rId11"/>
    <p:sldId id="436" r:id="rId12"/>
    <p:sldId id="438" r:id="rId13"/>
    <p:sldId id="439" r:id="rId14"/>
    <p:sldId id="400" r:id="rId15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CC"/>
    <a:srgbClr val="FFFF99"/>
    <a:srgbClr val="FF9999"/>
    <a:srgbClr val="0033CC"/>
    <a:srgbClr val="FF5050"/>
    <a:srgbClr val="CCFFCC"/>
    <a:srgbClr val="CC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0" autoAdjust="0"/>
    <p:restoredTop sz="94598" autoAdjust="0"/>
  </p:normalViewPr>
  <p:slideViewPr>
    <p:cSldViewPr>
      <p:cViewPr>
        <p:scale>
          <a:sx n="98" d="100"/>
          <a:sy n="98" d="100"/>
        </p:scale>
        <p:origin x="-798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na\Desktop\&#1056;&#1072;&#1073;&#1086;&#1090;&#1072;%2004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Выполнение показателей </a:t>
            </a:r>
          </a:p>
          <a:p>
            <a:pPr>
              <a:defRPr/>
            </a:pPr>
            <a:r>
              <a:rPr lang="ru-RU" dirty="0" smtClean="0"/>
              <a:t>за 2015 год</a:t>
            </a:r>
            <a:endParaRPr lang="ru-RU" dirty="0"/>
          </a:p>
        </c:rich>
      </c:tx>
      <c:layout/>
    </c:title>
    <c:plotArea>
      <c:layout>
        <c:manualLayout>
          <c:layoutTarget val="inner"/>
          <c:xMode val="edge"/>
          <c:yMode val="edge"/>
          <c:x val="8.0166447944007166E-2"/>
          <c:y val="0.26198830409356738"/>
          <c:w val="0.40194444444444438"/>
          <c:h val="0.67695906432748665"/>
        </c:manualLayout>
      </c:layout>
      <c:doughnutChart>
        <c:varyColors val="1"/>
        <c:ser>
          <c:idx val="0"/>
          <c:order val="0"/>
          <c:tx>
            <c:strRef>
              <c:f>'Лист1 (7)'!$B$1</c:f>
              <c:strCache>
                <c:ptCount val="1"/>
                <c:pt idx="0">
                  <c:v>Размер бизнеса, в % от общего числа респондентов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2.2222222222222292E-2"/>
                  <c:y val="-0.12967831652622386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18</a:t>
                    </a:r>
                    <a:endParaRPr lang="en-US" sz="1600"/>
                  </a:p>
                </c:rich>
              </c:tx>
              <c:showVal val="1"/>
              <c:separator>; </c:separator>
            </c:dLbl>
            <c:dLbl>
              <c:idx val="1"/>
              <c:layout>
                <c:manualLayout>
                  <c:x val="-7.2222222222222368E-2"/>
                  <c:y val="5.5555555555555455E-2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1</a:t>
                    </a:r>
                    <a:endParaRPr lang="en-US" sz="1600"/>
                  </a:p>
                </c:rich>
              </c:tx>
              <c:showVal val="1"/>
              <c:separator>; </c:separator>
            </c:dLbl>
            <c:dLbl>
              <c:idx val="2"/>
              <c:layout>
                <c:manualLayout>
                  <c:x val="1.1111111111111151E-2"/>
                  <c:y val="-3.1968688124510751E-2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10</a:t>
                    </a:r>
                    <a:endParaRPr lang="en-US" sz="1600"/>
                  </a:p>
                </c:rich>
              </c:tx>
              <c:showVal val="1"/>
              <c:separator>; </c:separator>
            </c:dLbl>
            <c:dLbl>
              <c:idx val="3"/>
              <c:layout>
                <c:manualLayout>
                  <c:x val="6.1111111111111178E-2"/>
                  <c:y val="-0.10648148148148173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0,7</a:t>
                    </a:r>
                    <a:r>
                      <a:rPr lang="ru-RU" sz="1600"/>
                      <a:t>%</a:t>
                    </a:r>
                    <a:endParaRPr lang="en-US" sz="1600"/>
                  </a:p>
                </c:rich>
              </c:tx>
              <c:showVal val="1"/>
              <c:separator>; </c:separator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  <c:separator>; </c:separator>
            <c:showLeaderLines val="1"/>
          </c:dLbls>
          <c:cat>
            <c:strRef>
              <c:f>'Лист1 (7)'!$A$2:$A$4</c:f>
              <c:strCache>
                <c:ptCount val="3"/>
                <c:pt idx="0">
                  <c:v>выполнено</c:v>
                </c:pt>
                <c:pt idx="1">
                  <c:v>не выполнено</c:v>
                </c:pt>
                <c:pt idx="2">
                  <c:v>не установлены на 2015 год</c:v>
                </c:pt>
              </c:strCache>
            </c:strRef>
          </c:cat>
          <c:val>
            <c:numRef>
              <c:f>'Лист1 (7)'!$B$2:$B$4</c:f>
              <c:numCache>
                <c:formatCode>General</c:formatCode>
                <c:ptCount val="3"/>
                <c:pt idx="0">
                  <c:v>18</c:v>
                </c:pt>
                <c:pt idx="1">
                  <c:v>1</c:v>
                </c:pt>
                <c:pt idx="2">
                  <c:v>10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3198753280840037"/>
          <c:y val="0.32087561971420392"/>
          <c:w val="0.35134580052493436"/>
          <c:h val="0.5802391367745696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spPr>
    <a:solidFill>
      <a:srgbClr val="FFFFCC"/>
    </a:solidFill>
    <a:ln w="15875">
      <a:solidFill>
        <a:schemeClr val="accent1">
          <a:shade val="50000"/>
        </a:schemeClr>
      </a:solidFill>
    </a:ln>
  </c:sp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53A9F6F-B80B-4FD7-A8E2-29397E4CAF81}" type="datetimeFigureOut">
              <a:rPr lang="ru-RU"/>
              <a:pPr>
                <a:defRPr/>
              </a:pPr>
              <a:t>20.10.2017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1B62DAF-F00B-4831-AE10-AA19EB159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839AC42-82CB-4DE4-8BEF-650D98412F9F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8BBD716-2D67-4AFA-AEBE-5CF3773E4B46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D71D1A-9198-4E3C-BAAD-2FB03873896D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078987-8F87-4B34-BB45-D98B49DBA996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0D190C-4CCA-4618-ADC7-76332B7EB214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CB95D7-6194-4329-90A1-7CA1D17D8F11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C7FAC-8501-424A-A86E-42B78F43E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ECE83-CBA3-44F5-8D50-8306B1BDD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1A5F4-B4AD-4302-B868-4064C8D9EC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1131C-8341-4481-9838-2E44FB7E5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3376A-1A5B-43FA-8AEA-7A051C38C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345FA-D960-4873-A640-F29775F94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0207A-7F02-48F4-AA1F-2480F9E84C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412ED-15F3-4F13-BD71-583397C0A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6E2DF-0A7A-4833-B188-0B3B550FA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F6385-C1F7-4CAE-A689-64FFAAC4B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E2932-7899-43CD-92C9-EAEFCF4AF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B2136AA-0884-44CE-8AD2-D8A559EF6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8" r:id="rId1"/>
    <p:sldLayoutId id="2147485380" r:id="rId2"/>
    <p:sldLayoutId id="2147485389" r:id="rId3"/>
    <p:sldLayoutId id="2147485381" r:id="rId4"/>
    <p:sldLayoutId id="2147485382" r:id="rId5"/>
    <p:sldLayoutId id="2147485383" r:id="rId6"/>
    <p:sldLayoutId id="2147485384" r:id="rId7"/>
    <p:sldLayoutId id="2147485385" r:id="rId8"/>
    <p:sldLayoutId id="2147485390" r:id="rId9"/>
    <p:sldLayoutId id="2147485386" r:id="rId10"/>
    <p:sldLayoutId id="21474853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4" name="Заголовок 7"/>
          <p:cNvSpPr>
            <a:spLocks noGrp="1"/>
          </p:cNvSpPr>
          <p:nvPr>
            <p:ph type="title"/>
          </p:nvPr>
        </p:nvSpPr>
        <p:spPr>
          <a:xfrm>
            <a:off x="642938" y="300037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b="1" smtClean="0"/>
              <a:t>Доклад о состоянии и развитии конкурентной среды на рынках товаров, работ и услуг Смоленской области за 2015 год</a:t>
            </a:r>
            <a:br>
              <a:rPr lang="ru-RU" sz="3200" b="1" smtClean="0"/>
            </a:br>
            <a:r>
              <a:rPr lang="ru-RU" sz="3200" b="1" smtClean="0"/>
              <a:t> </a:t>
            </a:r>
            <a:br>
              <a:rPr lang="ru-RU" sz="3200" b="1" smtClean="0"/>
            </a:br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5125" name="TextBox 8"/>
          <p:cNvSpPr txBox="1">
            <a:spLocks noChangeArrowheads="1"/>
          </p:cNvSpPr>
          <p:nvPr/>
        </p:nvSpPr>
        <p:spPr bwMode="auto">
          <a:xfrm>
            <a:off x="250825" y="5589588"/>
            <a:ext cx="85693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600" dirty="0"/>
          </a:p>
        </p:txBody>
      </p:sp>
      <p:pic>
        <p:nvPicPr>
          <p:cNvPr id="5126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500438"/>
            <a:ext cx="25717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9" descr="C:\Users\Bashmakova_AA\Desktop\скачанные файл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3500438"/>
            <a:ext cx="21431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Bashmakova_AA\Desktop\скачанные файл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78" y="3571876"/>
            <a:ext cx="2015084" cy="1800200"/>
          </a:xfrm>
          <a:prstGeom prst="rect">
            <a:avLst/>
          </a:prstGeom>
          <a:noFill/>
          <a:scene3d>
            <a:camera prst="orthographicFront">
              <a:rot lat="0" lon="10799999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40" name="Заголовок 7"/>
          <p:cNvSpPr>
            <a:spLocks noGrp="1"/>
          </p:cNvSpPr>
          <p:nvPr>
            <p:ph type="title"/>
          </p:nvPr>
        </p:nvSpPr>
        <p:spPr>
          <a:xfrm>
            <a:off x="428625" y="442912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395288" y="620713"/>
            <a:ext cx="7848600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Реализованные мероприятия дорожной карты за 2015 год</a:t>
            </a:r>
          </a:p>
        </p:txBody>
      </p:sp>
      <p:pic>
        <p:nvPicPr>
          <p:cNvPr id="14342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5263" y="0"/>
            <a:ext cx="1328737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85720" y="1714488"/>
            <a:ext cx="8501122" cy="11079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u="sng" dirty="0" smtClean="0">
                <a:solidFill>
                  <a:srgbClr val="C00000"/>
                </a:solidFill>
              </a:rPr>
              <a:t>Рынок услуг дополнительного образования детей:</a:t>
            </a:r>
            <a:endParaRPr lang="ru-RU" sz="800" dirty="0" smtClean="0"/>
          </a:p>
          <a:p>
            <a:pPr indent="0" algn="just">
              <a:defRPr/>
            </a:pPr>
            <a:r>
              <a:rPr lang="ru-RU" sz="1600" dirty="0" smtClean="0"/>
              <a:t>Организовано бесплатное дополнительное профессиональное образование для индивидуальных предпринимателей, педагогических работников частных организаций дополнительного образования</a:t>
            </a:r>
            <a:endParaRPr lang="ru-RU" sz="1500" dirty="0" smtClean="0">
              <a:solidFill>
                <a:srgbClr val="FF0000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285720" y="3071810"/>
            <a:ext cx="8501122" cy="11079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u="sng" dirty="0" smtClean="0">
                <a:solidFill>
                  <a:srgbClr val="C00000"/>
                </a:solidFill>
              </a:rPr>
              <a:t>Рынок медицинских услуг:</a:t>
            </a:r>
            <a:endParaRPr lang="ru-RU" sz="1400" dirty="0" smtClean="0"/>
          </a:p>
          <a:p>
            <a:pPr indent="0" algn="just">
              <a:defRPr/>
            </a:pPr>
            <a:r>
              <a:rPr lang="ru-RU" sz="1600" dirty="0" smtClean="0"/>
              <a:t>В 2015 году открыто 9 офисов врачей общей практики на базе негосударственных медицинских организаций для оказания населению первичной медико-санитарной помощи</a:t>
            </a:r>
            <a:endParaRPr lang="ru-RU" sz="1500" dirty="0" smtClean="0">
              <a:solidFill>
                <a:srgbClr val="FF0000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14282" y="4429132"/>
            <a:ext cx="8643998" cy="18466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u="sng" dirty="0" smtClean="0">
                <a:solidFill>
                  <a:srgbClr val="C00000"/>
                </a:solidFill>
              </a:rPr>
              <a:t>Рынок услуг перевозок пассажиров наземным транспортом:</a:t>
            </a:r>
            <a:endParaRPr lang="en-US" u="sng" dirty="0" smtClean="0">
              <a:solidFill>
                <a:srgbClr val="C00000"/>
              </a:solidFill>
            </a:endParaRPr>
          </a:p>
          <a:p>
            <a:pPr algn="just">
              <a:defRPr/>
            </a:pPr>
            <a:r>
              <a:rPr lang="ru-RU" sz="1600" dirty="0" smtClean="0"/>
              <a:t>- Предоставлены субсидии на возмещение затрат в связи с оказанием услуг по осуществлению пассажирских перевозок автомобильным транспортом           (15 перевозчикам в размере 66,925 млн. рублей); </a:t>
            </a:r>
          </a:p>
          <a:p>
            <a:pPr algn="just">
              <a:defRPr/>
            </a:pPr>
            <a:r>
              <a:rPr lang="ru-RU" sz="1600" dirty="0" smtClean="0"/>
              <a:t>- Предоставлены субсидии субъектам МСП, заключившим договор (договоры) лизинга оборудования с российскими лизинговыми организациями     (5 негосударственным перевозчикам в размере 2,28 млн. рублей)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4" name="Заголовок 7"/>
          <p:cNvSpPr>
            <a:spLocks noGrp="1"/>
          </p:cNvSpPr>
          <p:nvPr>
            <p:ph type="title"/>
          </p:nvPr>
        </p:nvSpPr>
        <p:spPr>
          <a:xfrm>
            <a:off x="428625" y="442912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395288" y="620713"/>
            <a:ext cx="7848600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Реализованные мероприятия дорожной карты за 2015 год</a:t>
            </a:r>
          </a:p>
        </p:txBody>
      </p:sp>
      <p:pic>
        <p:nvPicPr>
          <p:cNvPr id="15366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5263" y="0"/>
            <a:ext cx="1328737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85720" y="1643050"/>
            <a:ext cx="8355810" cy="17235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u="sng" dirty="0" smtClean="0">
                <a:solidFill>
                  <a:srgbClr val="C00000"/>
                </a:solidFill>
              </a:rPr>
              <a:t>Рынок услуг жилищно-коммунального хозяйства:</a:t>
            </a:r>
          </a:p>
          <a:p>
            <a:pPr algn="just">
              <a:defRPr/>
            </a:pPr>
            <a:endParaRPr lang="ru-RU" sz="800" dirty="0" smtClean="0"/>
          </a:p>
          <a:p>
            <a:pPr indent="0" algn="just">
              <a:defRPr/>
            </a:pPr>
            <a:r>
              <a:rPr lang="ru-RU" sz="1600" dirty="0" smtClean="0"/>
              <a:t>Размещены номера телефонов для сообщения  гражданами информации о фактах оказания услуг на рынке управления жильем ненадлежащего качества. Граждане могут обратиться посредством  электронной формы обратной связи на сайте Главного управления «Государственная жилищная инспекция Смоленской области»</a:t>
            </a:r>
            <a:r>
              <a:rPr lang="ru-RU" sz="1600" u="sng" dirty="0" smtClean="0"/>
              <a:t> </a:t>
            </a:r>
            <a:r>
              <a:rPr lang="ru-RU" sz="1600" u="sng" dirty="0" smtClean="0">
                <a:solidFill>
                  <a:schemeClr val="tx2"/>
                </a:solidFill>
              </a:rPr>
              <a:t>http://uggi.admin-smolensk</a:t>
            </a:r>
            <a:r>
              <a:rPr lang="en-US" sz="1600" u="sng" dirty="0" smtClean="0">
                <a:solidFill>
                  <a:schemeClr val="tx2"/>
                </a:solidFill>
              </a:rPr>
              <a:t>.</a:t>
            </a:r>
            <a:r>
              <a:rPr lang="en-US" sz="1600" u="sng" dirty="0" err="1" smtClean="0">
                <a:solidFill>
                  <a:schemeClr val="tx2"/>
                </a:solidFill>
              </a:rPr>
              <a:t>ru</a:t>
            </a:r>
            <a:endParaRPr lang="ru-RU" sz="1500" dirty="0" smtClean="0">
              <a:solidFill>
                <a:schemeClr val="tx2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14282" y="3571876"/>
            <a:ext cx="8643998" cy="28469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defRPr/>
            </a:pPr>
            <a:endParaRPr lang="ru-RU" sz="1400" dirty="0" smtClean="0"/>
          </a:p>
          <a:p>
            <a:pPr algn="just">
              <a:defRPr/>
            </a:pPr>
            <a:r>
              <a:rPr lang="ru-RU" sz="1500" dirty="0" smtClean="0"/>
              <a:t>Проведена оценка эффективности управления муниципальными унитарными предприятиями. По результатам оценки 17 </a:t>
            </a:r>
            <a:r>
              <a:rPr lang="ru-RU" sz="1500" dirty="0" err="1" smtClean="0"/>
              <a:t>МУПов</a:t>
            </a:r>
            <a:r>
              <a:rPr lang="ru-RU" sz="1500" dirty="0" smtClean="0"/>
              <a:t> из 46 по итогам 2014 года признаны не эффективными. Утвержден график передачи в концессию неэффективных МУП. </a:t>
            </a:r>
          </a:p>
          <a:p>
            <a:pPr algn="just">
              <a:defRPr/>
            </a:pPr>
            <a:endParaRPr lang="ru-RU" sz="1500" dirty="0" smtClean="0"/>
          </a:p>
          <a:p>
            <a:pPr algn="just">
              <a:defRPr/>
            </a:pPr>
            <a:r>
              <a:rPr lang="ru-RU" sz="1500" dirty="0" smtClean="0"/>
              <a:t>Выбраны три муниципальных образования – Дорогобужское, </a:t>
            </a:r>
            <a:r>
              <a:rPr lang="ru-RU" sz="1500" dirty="0" err="1" smtClean="0"/>
              <a:t>Ярцевское</a:t>
            </a:r>
            <a:r>
              <a:rPr lang="ru-RU" sz="1500" dirty="0" smtClean="0"/>
              <a:t> и Вяземское городские поселения, которые начнут реализацию ГЧП в сфере ЖКХ и станут </a:t>
            </a:r>
            <a:r>
              <a:rPr lang="ru-RU" sz="1500" dirty="0" err="1" smtClean="0"/>
              <a:t>пилотными</a:t>
            </a:r>
            <a:r>
              <a:rPr lang="ru-RU" sz="1500" dirty="0" smtClean="0"/>
              <a:t> площадками по передаче имущества систем водоснабжения и водоотведения в концессию.</a:t>
            </a:r>
          </a:p>
          <a:p>
            <a:pPr algn="just">
              <a:defRPr/>
            </a:pPr>
            <a:endParaRPr lang="ru-RU" sz="1500" dirty="0" smtClean="0"/>
          </a:p>
          <a:p>
            <a:pPr algn="just">
              <a:defRPr/>
            </a:pPr>
            <a:r>
              <a:rPr lang="ru-RU" sz="1500" dirty="0" smtClean="0"/>
              <a:t>В регионе обеспечено функционирование Государственной информационной системы жилищно-коммунального хозяйства.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8" name="Заголовок 7"/>
          <p:cNvSpPr>
            <a:spLocks noGrp="1"/>
          </p:cNvSpPr>
          <p:nvPr>
            <p:ph type="title"/>
          </p:nvPr>
        </p:nvSpPr>
        <p:spPr>
          <a:xfrm>
            <a:off x="428625" y="442912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214313" y="142875"/>
            <a:ext cx="784860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Реализованные мероприятия дорожной карты за 2015 год</a:t>
            </a:r>
          </a:p>
        </p:txBody>
      </p:sp>
      <p:pic>
        <p:nvPicPr>
          <p:cNvPr id="16390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5113" y="0"/>
            <a:ext cx="125888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85720" y="1357298"/>
            <a:ext cx="8643998" cy="47397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u="sng" dirty="0" smtClean="0">
                <a:solidFill>
                  <a:srgbClr val="C00000"/>
                </a:solidFill>
              </a:rPr>
              <a:t>Розничная торговля, включая рынок фармацевтических услуг:</a:t>
            </a:r>
          </a:p>
          <a:p>
            <a:pPr algn="ctr">
              <a:defRPr/>
            </a:pPr>
            <a:endParaRPr lang="en-US" u="sng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sz="1400" dirty="0" smtClean="0"/>
              <a:t>1. Принят областной закон, переносящий на срок до 2020 года обязанность размещения сельскохозяйственных рынков исключительно в капитальных строениях.</a:t>
            </a:r>
          </a:p>
          <a:p>
            <a:pPr algn="just">
              <a:defRPr/>
            </a:pPr>
            <a:endParaRPr lang="ru-RU" sz="1400" dirty="0" smtClean="0"/>
          </a:p>
          <a:p>
            <a:pPr algn="just">
              <a:defRPr/>
            </a:pPr>
            <a:r>
              <a:rPr lang="ru-RU" sz="1400" dirty="0" smtClean="0"/>
              <a:t>2. Внесены изменения в Порядок разработки и утверждения органами местного самоуправления муниципальных образований Смоленской области схем размещения нестационарных торговых объектов</a:t>
            </a:r>
          </a:p>
          <a:p>
            <a:pPr algn="just">
              <a:defRPr/>
            </a:pPr>
            <a:r>
              <a:rPr lang="ru-RU" sz="1400" dirty="0" smtClean="0"/>
              <a:t>В ОМСУ направлены рекомендации по совершенствованию правового регулирования нестационарной торговли на территории Смоленской области на уровне МО;</a:t>
            </a:r>
          </a:p>
          <a:p>
            <a:pPr algn="ctr">
              <a:defRPr/>
            </a:pPr>
            <a:r>
              <a:rPr lang="ru-RU" sz="1400" dirty="0" smtClean="0">
                <a:solidFill>
                  <a:srgbClr val="FF0000"/>
                </a:solidFill>
              </a:rPr>
              <a:t>В схемы размещения внесено более 200 свободных мест для размещения нестационарной торговли и 55 свободных мест для размещения мобильной (преимущественно сезонного характера) торговли.</a:t>
            </a:r>
          </a:p>
          <a:p>
            <a:pPr algn="just">
              <a:defRPr/>
            </a:pPr>
            <a:endParaRPr lang="ru-RU" sz="1400" dirty="0" smtClean="0"/>
          </a:p>
          <a:p>
            <a:pPr algn="just">
              <a:defRPr/>
            </a:pPr>
            <a:r>
              <a:rPr lang="ru-RU" sz="1400" dirty="0" smtClean="0"/>
              <a:t>3. Принят областной закон от 25.12.2015 № 191-з «О перечне поселений Смоленской области с численностью населения менее трех тысяч человек, в которых отсутствует точка доступа к информационно-телекоммуникационной сети «Интернет». </a:t>
            </a:r>
          </a:p>
          <a:p>
            <a:pPr algn="just">
              <a:defRPr/>
            </a:pPr>
            <a:endParaRPr lang="ru-RU" sz="1400" dirty="0" smtClean="0"/>
          </a:p>
          <a:p>
            <a:pPr algn="just">
              <a:defRPr/>
            </a:pPr>
            <a:r>
              <a:rPr lang="ru-RU" sz="1400" dirty="0" smtClean="0"/>
              <a:t>4. До 22 дней сокращен средний срок предоставления государственной услуги  «Лицензирование фармацевтической деятельности». </a:t>
            </a:r>
          </a:p>
          <a:p>
            <a:pPr algn="just">
              <a:defRPr/>
            </a:pPr>
            <a:endParaRPr lang="ru-R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2" name="Заголовок 7"/>
          <p:cNvSpPr>
            <a:spLocks noGrp="1"/>
          </p:cNvSpPr>
          <p:nvPr>
            <p:ph type="title"/>
          </p:nvPr>
        </p:nvSpPr>
        <p:spPr>
          <a:xfrm>
            <a:off x="428625" y="442912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395288" y="620713"/>
            <a:ext cx="7848600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Реализованные мероприятия дорожной карты за 2015 год</a:t>
            </a:r>
          </a:p>
        </p:txBody>
      </p:sp>
      <p:pic>
        <p:nvPicPr>
          <p:cNvPr id="17414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5263" y="0"/>
            <a:ext cx="1328737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85720" y="1643050"/>
            <a:ext cx="8355810" cy="4339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u="sng" dirty="0" smtClean="0">
                <a:solidFill>
                  <a:srgbClr val="FF0000"/>
                </a:solidFill>
              </a:rPr>
              <a:t>Содействие развитию практики применения механизмов государственно-частного партнерства, в том числе практики заключения концессионных соглашений, в социальной сфере :</a:t>
            </a:r>
          </a:p>
          <a:p>
            <a:pPr>
              <a:defRPr/>
            </a:pPr>
            <a:endParaRPr lang="ru-RU" sz="800" dirty="0" smtClean="0"/>
          </a:p>
          <a:p>
            <a:pPr>
              <a:defRPr/>
            </a:pPr>
            <a:endParaRPr lang="ru-RU" sz="800" dirty="0" smtClean="0"/>
          </a:p>
          <a:p>
            <a:pPr algn="ctr">
              <a:defRPr/>
            </a:pPr>
            <a:r>
              <a:rPr lang="ru-RU" sz="1400" dirty="0" smtClean="0"/>
              <a:t>1. Заключено соглашение о сотрудничестве между Администрацией Смоленской области и ООО «</a:t>
            </a:r>
            <a:r>
              <a:rPr lang="ru-RU" sz="1400" dirty="0" err="1" smtClean="0"/>
              <a:t>Медекс</a:t>
            </a:r>
            <a:r>
              <a:rPr lang="ru-RU" sz="1400" dirty="0" smtClean="0"/>
              <a:t>» по созданию на территории города Смоленска центров для оказания населению первичной медико-санитарной помощи.</a:t>
            </a:r>
          </a:p>
          <a:p>
            <a:pPr algn="ctr">
              <a:defRPr/>
            </a:pPr>
            <a:endParaRPr lang="ru-RU" sz="1400" dirty="0" smtClean="0"/>
          </a:p>
          <a:p>
            <a:pPr algn="ctr">
              <a:defRPr/>
            </a:pPr>
            <a:r>
              <a:rPr lang="ru-RU" sz="1400" dirty="0" smtClean="0"/>
              <a:t>2. Заключено соглашение о сотрудничестве между Администрацией Смоленской области и медицинским частным учреждением дополнительного профессионального образования «</a:t>
            </a:r>
            <a:r>
              <a:rPr lang="ru-RU" sz="1400" dirty="0" err="1" smtClean="0"/>
              <a:t>Нефросовет</a:t>
            </a:r>
            <a:r>
              <a:rPr lang="ru-RU" sz="1400" dirty="0" smtClean="0"/>
              <a:t>» о реализации инвестиционного проекта по реконструкции и капитальному ремонту нежилых помещений ОГБУЗ «Поликлиника № 6» в целях организации на их </a:t>
            </a:r>
            <a:r>
              <a:rPr lang="ru-RU" sz="1400" smtClean="0"/>
              <a:t>базе медицинских многопрофильных </a:t>
            </a:r>
            <a:r>
              <a:rPr lang="ru-RU" sz="1400" dirty="0" smtClean="0"/>
              <a:t>центров. </a:t>
            </a:r>
          </a:p>
          <a:p>
            <a:pPr algn="ctr">
              <a:defRPr/>
            </a:pPr>
            <a:endParaRPr lang="ru-RU" sz="1400" dirty="0" smtClean="0"/>
          </a:p>
          <a:p>
            <a:pPr algn="ctr">
              <a:defRPr/>
            </a:pPr>
            <a:r>
              <a:rPr lang="ru-RU" sz="1400" dirty="0" smtClean="0"/>
              <a:t>3. Заключено Соглашение о сотрудничестве с ЗАО «Проекты в сфере здравоохранения» группы компаний «</a:t>
            </a:r>
            <a:r>
              <a:rPr lang="ru-RU" sz="1400" dirty="0" err="1" smtClean="0"/>
              <a:t>Euromed</a:t>
            </a:r>
            <a:r>
              <a:rPr lang="ru-RU" sz="1400" dirty="0" smtClean="0"/>
              <a:t> </a:t>
            </a:r>
            <a:r>
              <a:rPr lang="ru-RU" sz="1400" dirty="0" err="1" smtClean="0"/>
              <a:t>Group</a:t>
            </a:r>
            <a:r>
              <a:rPr lang="ru-RU" sz="1400" dirty="0" smtClean="0"/>
              <a:t>». С использованием механизма ГЧП планируется проведение реконструкции части помещений ОГБУЗ «Поликлиника № 2».</a:t>
            </a:r>
          </a:p>
          <a:p>
            <a:pPr>
              <a:defRPr/>
            </a:pPr>
            <a:endParaRPr lang="ru-RU" sz="800" dirty="0" smtClean="0"/>
          </a:p>
          <a:p>
            <a:pPr algn="just">
              <a:defRPr/>
            </a:pPr>
            <a:endParaRPr lang="ru-RU" sz="800" dirty="0" smtClean="0"/>
          </a:p>
          <a:p>
            <a:pPr algn="just">
              <a:defRPr/>
            </a:pPr>
            <a:endParaRPr lang="ru-RU" sz="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6" name="Заголовок 7"/>
          <p:cNvSpPr>
            <a:spLocks noGrp="1"/>
          </p:cNvSpPr>
          <p:nvPr>
            <p:ph type="title"/>
          </p:nvPr>
        </p:nvSpPr>
        <p:spPr>
          <a:xfrm>
            <a:off x="684213" y="2205038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b="1" smtClean="0"/>
              <a:t>СПАСИБО ЗА ВНИМАНИЕ!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971600" y="4071938"/>
            <a:ext cx="7200800" cy="0"/>
          </a:xfrm>
          <a:prstGeom prst="line">
            <a:avLst/>
          </a:prstGeom>
          <a:ln w="92075" cmpd="tri">
            <a:solidFill>
              <a:schemeClr val="tx2"/>
            </a:solidFill>
            <a:miter lim="800000"/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971600" y="536575"/>
            <a:ext cx="7200800" cy="0"/>
          </a:xfrm>
          <a:prstGeom prst="line">
            <a:avLst/>
          </a:prstGeom>
          <a:ln w="92075" cmpd="tri">
            <a:solidFill>
              <a:schemeClr val="tx2"/>
            </a:solidFill>
            <a:miter lim="800000"/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971600" y="4425950"/>
            <a:ext cx="7200800" cy="0"/>
          </a:xfrm>
          <a:prstGeom prst="line">
            <a:avLst/>
          </a:prstGeom>
          <a:ln w="92075" cmpd="tri">
            <a:solidFill>
              <a:schemeClr val="tx2"/>
            </a:solidFill>
            <a:miter lim="800000"/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7"/>
          <p:cNvSpPr txBox="1">
            <a:spLocks/>
          </p:cNvSpPr>
          <p:nvPr/>
        </p:nvSpPr>
        <p:spPr bwMode="auto">
          <a:xfrm>
            <a:off x="684213" y="35734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>
              <a:defRPr/>
            </a:pPr>
            <a:r>
              <a:rPr lang="ru-RU" sz="3200" b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200" b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sz="3200" b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179388" y="188913"/>
            <a:ext cx="77057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indent="450850" algn="ctr" eaLnBrk="0" hangingPunct="0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Внедрение Стандарта развития конкуренции в субъектах Российской Федерации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1428736"/>
            <a:ext cx="8424936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 cap="rnd" cmpd="thickThin">
            <a:solidFill>
              <a:schemeClr val="tx1"/>
            </a:solidFill>
            <a:miter lim="800000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Стандарт развития конкуренции в субъектах Российской Федерации утвержден распоряжением Правительства Российской Федерации </a:t>
            </a:r>
          </a:p>
          <a:p>
            <a:pPr algn="ctr"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 05.09.2015 № 1738-р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2428868"/>
            <a:ext cx="8352928" cy="1692771"/>
          </a:xfrm>
          <a:prstGeom prst="rect">
            <a:avLst/>
          </a:prstGeom>
          <a:solidFill>
            <a:schemeClr val="tx2">
              <a:lumMod val="20000"/>
              <a:lumOff val="80000"/>
              <a:alpha val="32000"/>
            </a:schemeClr>
          </a:solidFill>
          <a:ln cap="rnd" cmpd="thickThin">
            <a:solidFill>
              <a:schemeClr val="tx1"/>
            </a:solidFill>
            <a:miter lim="800000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2015 году перечень показателей оценки эффективности деятельности руководителей высших исполнительных органов государственной власти субъектов РФ по созданию благоприятных условий ведения предпринимательской деятельности дополнен показателями, характеризующими развитие конкуренции :</a:t>
            </a:r>
          </a:p>
          <a:p>
            <a:pPr algn="just">
              <a:defRPr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количество реализованных составляющих Стандарта;</a:t>
            </a:r>
          </a:p>
          <a:p>
            <a:pPr algn="just">
              <a:buFontTx/>
              <a:buChar char="-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доля достигнутых целевых значений контрольных показателей дорожной карты</a:t>
            </a:r>
          </a:p>
        </p:txBody>
      </p:sp>
      <p:pic>
        <p:nvPicPr>
          <p:cNvPr id="6155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85720" y="4286256"/>
            <a:ext cx="8352928" cy="2308324"/>
          </a:xfrm>
          <a:prstGeom prst="rect">
            <a:avLst/>
          </a:prstGeom>
          <a:solidFill>
            <a:schemeClr val="tx2">
              <a:lumMod val="20000"/>
              <a:lumOff val="80000"/>
              <a:alpha val="32000"/>
            </a:schemeClr>
          </a:solidFill>
          <a:ln cap="rnd" cmpd="thickThin">
            <a:solidFill>
              <a:schemeClr val="tx1"/>
            </a:solidFill>
            <a:miter lim="800000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algn="ctr">
              <a:defRPr/>
            </a:pP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Распоряжением Губернатора Смоленской области от 29.12.2015 № 1570-р утверждены:</a:t>
            </a:r>
          </a:p>
          <a:p>
            <a:pPr indent="0" algn="ctr">
              <a:buFontTx/>
              <a:buChar char="-"/>
              <a:defRPr/>
            </a:pPr>
            <a:r>
              <a:rPr lang="ru-RU" sz="16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перечень приоритетных и социально значимых рынков для содействия развитию конкуренции в Смоленской области; </a:t>
            </a:r>
          </a:p>
          <a:p>
            <a:pPr indent="0" algn="ctr">
              <a:buFontTx/>
              <a:buChar char="-"/>
              <a:defRPr/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план мероприятий («дорожная карта») по содействию развитию конкуренции в Смоленской области на 2015 – 2018 годы;</a:t>
            </a:r>
          </a:p>
          <a:p>
            <a:pPr indent="0" algn="ctr">
              <a:buFontTx/>
              <a:buChar char="-"/>
              <a:defRPr/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определен порядок </a:t>
            </a:r>
            <a:r>
              <a:rPr lang="ru-RU" sz="160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организации взаимодействия 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ОИВ</a:t>
            </a:r>
            <a:r>
              <a:rPr lang="ru-RU" sz="16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Смоленской области, ОМСУ Смоленской области по вопросам внедрения стандарта развития конкуренции в регионе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2" name="Заголовок 7"/>
          <p:cNvSpPr>
            <a:spLocks noGrp="1"/>
          </p:cNvSpPr>
          <p:nvPr>
            <p:ph type="title"/>
          </p:nvPr>
        </p:nvSpPr>
        <p:spPr>
          <a:xfrm>
            <a:off x="395288" y="3500438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98305" name="Rectangle 1"/>
          <p:cNvSpPr>
            <a:spLocks noChangeArrowheads="1"/>
          </p:cNvSpPr>
          <p:nvPr/>
        </p:nvSpPr>
        <p:spPr bwMode="auto">
          <a:xfrm>
            <a:off x="179512" y="1280375"/>
            <a:ext cx="8712968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1. Определение уполномоченного органа</a:t>
            </a:r>
          </a:p>
          <a:p>
            <a:pPr algn="ctr">
              <a:defRPr/>
            </a:pPr>
            <a:endParaRPr lang="ru-RU" sz="1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Департамент экономического развития Смоленской области</a:t>
            </a:r>
          </a:p>
          <a:p>
            <a:pPr algn="ctr">
              <a:defRPr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2. Определение коллегиального органа в целях рассмотрения вопросов </a:t>
            </a:r>
          </a:p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содействия развитию конкуренции</a:t>
            </a:r>
          </a:p>
          <a:p>
            <a:pPr algn="ctr">
              <a:defRPr/>
            </a:pPr>
            <a:endParaRPr lang="ru-RU" sz="1600" u="sng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Совет по экономике и инвестициям при Администрации Смоленской области</a:t>
            </a:r>
          </a:p>
          <a:p>
            <a:pPr algn="ctr"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i="1" dirty="0" smtClean="0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251520" y="3727485"/>
            <a:ext cx="8712968" cy="206210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0"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3. Формирование и утверждение перечня </a:t>
            </a:r>
          </a:p>
          <a:p>
            <a:pPr indent="0"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приоритетных и социально значимых  рынков</a:t>
            </a:r>
          </a:p>
          <a:p>
            <a:pPr algn="ctr">
              <a:defRPr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ctr"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Распоряжение Губернатора Смоленской области от 29.12.2015 № 1570-р (приложение 1)</a:t>
            </a:r>
          </a:p>
          <a:p>
            <a:pPr algn="ctr">
              <a:defRPr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4.Формирование дорожной карты по содействию развитию конкуренции</a:t>
            </a:r>
          </a:p>
          <a:p>
            <a:pPr algn="ctr">
              <a:defRPr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ctr"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Распоряжение Губернатора Смоленской области от 29.12.2015 № 1570-р (приложение 2)</a:t>
            </a:r>
            <a:endParaRPr lang="ru-RU" sz="800" i="1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1258888" y="333375"/>
            <a:ext cx="61214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7 Основных составляющих Стандарта</a:t>
            </a:r>
          </a:p>
        </p:txBody>
      </p:sp>
      <p:pic>
        <p:nvPicPr>
          <p:cNvPr id="7180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ашивка 8"/>
          <p:cNvSpPr/>
          <p:nvPr/>
        </p:nvSpPr>
        <p:spPr>
          <a:xfrm rot="5400000">
            <a:off x="6750844" y="1321594"/>
            <a:ext cx="500063" cy="428625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 rot="5400000">
            <a:off x="8108157" y="2393156"/>
            <a:ext cx="500062" cy="428625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 rot="5400000">
            <a:off x="6893720" y="3821906"/>
            <a:ext cx="500062" cy="428625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 rot="5400000">
            <a:off x="8251032" y="4822031"/>
            <a:ext cx="500062" cy="428625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6" name="Заголовок 7"/>
          <p:cNvSpPr>
            <a:spLocks noGrp="1"/>
          </p:cNvSpPr>
          <p:nvPr>
            <p:ph type="title"/>
          </p:nvPr>
        </p:nvSpPr>
        <p:spPr>
          <a:xfrm>
            <a:off x="395288" y="3500438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1258888" y="333375"/>
            <a:ext cx="61214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7 Основных составляющих Стандарта</a:t>
            </a:r>
          </a:p>
        </p:txBody>
      </p:sp>
      <p:pic>
        <p:nvPicPr>
          <p:cNvPr id="8198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285720" y="1000108"/>
            <a:ext cx="8712968" cy="15327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5. Проведение мониторинга состояния конкурентной среды </a:t>
            </a:r>
          </a:p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 рынках товаров, работ, услуг Смоленской области</a:t>
            </a:r>
          </a:p>
          <a:p>
            <a:pPr algn="ctr">
              <a:defRPr/>
            </a:pPr>
            <a:endParaRPr lang="ru-RU" sz="1600" u="sng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5000"/>
              </a:lnSpc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проведен в период с 10 ноября по 10 декабря 2015 года, анкеты обработаны, результаты включены в Доклад о состоянии и развитии конкурентной среды за 2015 год</a:t>
            </a:r>
          </a:p>
          <a:p>
            <a:pPr algn="ctr">
              <a:lnSpc>
                <a:spcPct val="95000"/>
              </a:lnSpc>
              <a:defRPr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23528" y="4189729"/>
            <a:ext cx="8712968" cy="218521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7.Повышение уровня информированности о состоянии конкурентной среды и деятельности по содействию развитию конкуренции</a:t>
            </a:r>
          </a:p>
          <a:p>
            <a:pPr algn="ctr">
              <a:defRPr/>
            </a:pPr>
            <a:endParaRPr lang="ru-RU" sz="1600" u="sng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Сайт Департамента экономического развития Смоленской области </a:t>
            </a:r>
          </a:p>
          <a:p>
            <a:pPr algn="ctr">
              <a:defRPr/>
            </a:pPr>
            <a:r>
              <a:rPr lang="ru-RU" sz="1600" dirty="0" smtClean="0"/>
              <a:t>раздел «Бизнес-климат» подраздел «Стандарт конкуренции»</a:t>
            </a:r>
          </a:p>
          <a:p>
            <a:pPr algn="ctr">
              <a:defRPr/>
            </a:pPr>
            <a:endParaRPr lang="ru-RU" sz="1600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Инвестиционный портал Смоленской области </a:t>
            </a:r>
          </a:p>
          <a:p>
            <a:pPr algn="ctr">
              <a:defRPr/>
            </a:pPr>
            <a:r>
              <a:rPr lang="ru-RU" sz="1600" dirty="0" smtClean="0"/>
              <a:t>раздел «Программные документы» подраздел «Стандарт конкуренции»</a:t>
            </a:r>
          </a:p>
          <a:p>
            <a:pPr algn="ctr">
              <a:defRPr/>
            </a:pPr>
            <a:endParaRPr lang="ru-RU" sz="800" dirty="0" smtClean="0"/>
          </a:p>
        </p:txBody>
      </p:sp>
      <p:sp>
        <p:nvSpPr>
          <p:cNvPr id="10" name="Нашивка 9"/>
          <p:cNvSpPr/>
          <p:nvPr/>
        </p:nvSpPr>
        <p:spPr>
          <a:xfrm rot="5400000">
            <a:off x="7750970" y="1107281"/>
            <a:ext cx="500062" cy="428625"/>
          </a:xfrm>
          <a:prstGeom prst="chevron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 rot="5400000">
            <a:off x="7465220" y="4536281"/>
            <a:ext cx="500062" cy="428625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285720" y="2571744"/>
            <a:ext cx="8712968" cy="14096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6. Создание и реализация механизмов общественного контроля за деятельностью субъектов естественных монополий</a:t>
            </a:r>
          </a:p>
          <a:p>
            <a:pPr algn="ctr">
              <a:defRPr/>
            </a:pPr>
            <a:endParaRPr lang="ru-RU" sz="800" u="sng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5000"/>
              </a:lnSpc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Создан Межотраслевой совет потребителей при Губернаторе Смоленской области по вопросам деятельности субъектов естественных монополий (распоряжение Губернатора Смоленской области от 15.09.2015 № 1026-р)</a:t>
            </a:r>
          </a:p>
        </p:txBody>
      </p:sp>
      <p:sp>
        <p:nvSpPr>
          <p:cNvPr id="17" name="Нашивка 16"/>
          <p:cNvSpPr/>
          <p:nvPr/>
        </p:nvSpPr>
        <p:spPr>
          <a:xfrm rot="5400000">
            <a:off x="8322469" y="2893219"/>
            <a:ext cx="500063" cy="428625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950" y="404813"/>
            <a:ext cx="7786688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3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Степень влияния на конкурентную среду </a:t>
            </a:r>
          </a:p>
          <a:p>
            <a:pPr algn="ctr">
              <a:defRPr/>
            </a:pPr>
            <a:r>
              <a:rPr lang="ru-RU" sz="23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Смоленской области органов власти и объединений </a:t>
            </a:r>
          </a:p>
          <a:p>
            <a:pPr algn="ctr">
              <a:defRPr/>
            </a:pPr>
            <a:r>
              <a:rPr lang="ru-RU" sz="23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по оценке предпринимателей  </a:t>
            </a:r>
          </a:p>
          <a:p>
            <a:pPr algn="ctr">
              <a:defRPr/>
            </a:pPr>
            <a:r>
              <a:rPr lang="ru-RU" sz="23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(в % от общего числа респондентов) </a:t>
            </a:r>
          </a:p>
        </p:txBody>
      </p:sp>
      <p:pic>
        <p:nvPicPr>
          <p:cNvPr id="9221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395288" y="2205038"/>
          <a:ext cx="8353425" cy="3785616"/>
        </p:xfrm>
        <a:graphic>
          <a:graphicData uri="http://schemas.openxmlformats.org/drawingml/2006/table">
            <a:tbl>
              <a:tblPr/>
              <a:tblGrid>
                <a:gridCol w="2952750"/>
                <a:gridCol w="1368425"/>
                <a:gridCol w="1368425"/>
                <a:gridCol w="1511300"/>
                <a:gridCol w="1152525"/>
              </a:tblGrid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Высокая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Низкая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Общественные организации, представляющие интересы бизнес-сообществ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ФАС России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(её территориальное управление)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Органы местного самоуправления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Органы исполнительной власти Смоленской области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2875" y="0"/>
            <a:ext cx="7786688" cy="1154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3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Взаимодействие с органами местного самоуправления муниципальных образований Смоленской области по вопросам внедрения Стандарта конкуренции</a:t>
            </a:r>
          </a:p>
        </p:txBody>
      </p:sp>
      <p:pic>
        <p:nvPicPr>
          <p:cNvPr id="10245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2844" y="1285860"/>
            <a:ext cx="8712968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dirty="0" smtClean="0"/>
              <a:t>В декабре 2015 года заключены соглашения о внедрении Стандарта конкуренции между Администрацией Смоленской области и органами местного самоуправления муниципальных образований Смоленской области</a:t>
            </a:r>
          </a:p>
          <a:p>
            <a:pPr algn="ctr">
              <a:defRPr/>
            </a:pPr>
            <a:r>
              <a:rPr lang="ru-RU" sz="1600" dirty="0" smtClean="0"/>
              <a:t> (2 городских округа и 25 муниципальных районов)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3929063" y="2428875"/>
            <a:ext cx="928687" cy="571500"/>
          </a:xfrm>
          <a:prstGeom prst="downArrow">
            <a:avLst>
              <a:gd name="adj1" fmla="val 50000"/>
              <a:gd name="adj2" fmla="val 57332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214282" y="3071810"/>
            <a:ext cx="8712968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dirty="0" smtClean="0"/>
              <a:t>В 2016 году будут разработаны и утверждены Планы мероприятий по реализации конкретных направлений сотрудничества</a:t>
            </a:r>
          </a:p>
        </p:txBody>
      </p:sp>
      <p:sp>
        <p:nvSpPr>
          <p:cNvPr id="21" name="Стрелка вниз 20"/>
          <p:cNvSpPr/>
          <p:nvPr/>
        </p:nvSpPr>
        <p:spPr>
          <a:xfrm>
            <a:off x="3929063" y="3714750"/>
            <a:ext cx="928687" cy="642938"/>
          </a:xfrm>
          <a:prstGeom prst="downArrow">
            <a:avLst>
              <a:gd name="adj1" fmla="val 50000"/>
              <a:gd name="adj2" fmla="val 57332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214282" y="4500570"/>
            <a:ext cx="8712968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dirty="0" smtClean="0"/>
              <a:t>Планируется разработка показателей эффективности для муниципальных образований Смоленской области для оценки их содействия развитию конкуренции в регионе</a:t>
            </a:r>
          </a:p>
        </p:txBody>
      </p:sp>
      <p:sp>
        <p:nvSpPr>
          <p:cNvPr id="23" name="Стрелка вниз 22"/>
          <p:cNvSpPr/>
          <p:nvPr/>
        </p:nvSpPr>
        <p:spPr>
          <a:xfrm>
            <a:off x="3929063" y="5357813"/>
            <a:ext cx="928687" cy="571500"/>
          </a:xfrm>
          <a:prstGeom prst="downArrow">
            <a:avLst>
              <a:gd name="adj1" fmla="val 50000"/>
              <a:gd name="adj2" fmla="val 57332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214282" y="6000768"/>
            <a:ext cx="8712968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dirty="0" smtClean="0"/>
              <a:t>Формирование рейтинга муниципальных образований Смоленской области </a:t>
            </a:r>
          </a:p>
          <a:p>
            <a:pPr algn="ctr">
              <a:defRPr/>
            </a:pPr>
            <a:r>
              <a:rPr lang="ru-RU" sz="1600" dirty="0" smtClean="0"/>
              <a:t>по степени содействия развитию конкуренции по итогам 2016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5072066" y="2214554"/>
            <a:ext cx="3786182" cy="2714644"/>
          </a:xfrm>
          <a:prstGeom prst="rect">
            <a:avLst/>
          </a:prstGeom>
          <a:solidFill>
            <a:srgbClr val="FFFFCC"/>
          </a:solidFill>
          <a:ln w="15875" cap="rnd" cmpd="thickThin">
            <a:solidFill>
              <a:srgbClr val="0F6FC6">
                <a:shade val="50000"/>
              </a:srgbClr>
            </a:soli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ru-RU" sz="9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indent="0" algn="ctr">
              <a:defRPr/>
            </a:pPr>
            <a:r>
              <a:rPr lang="ru-RU" sz="1550" dirty="0" smtClean="0">
                <a:solidFill>
                  <a:srgbClr val="0033CC"/>
                </a:solidFill>
              </a:rPr>
              <a:t>Дорожной картой предусмотрено </a:t>
            </a:r>
          </a:p>
          <a:p>
            <a:pPr indent="0" algn="ctr">
              <a:defRPr/>
            </a:pPr>
            <a:r>
              <a:rPr lang="ru-RU" sz="1550" dirty="0" smtClean="0">
                <a:solidFill>
                  <a:srgbClr val="0033CC"/>
                </a:solidFill>
              </a:rPr>
              <a:t>29 целевых показателей, в том числе плановые значения на 2015 год установлены по 19 показателям.</a:t>
            </a:r>
          </a:p>
          <a:p>
            <a:pPr indent="0" algn="ctr">
              <a:defRPr/>
            </a:pPr>
            <a:endParaRPr lang="ru-RU" sz="800" dirty="0" smtClean="0">
              <a:solidFill>
                <a:srgbClr val="0033CC"/>
              </a:solidFill>
            </a:endParaRPr>
          </a:p>
          <a:p>
            <a:pPr indent="0" algn="ctr">
              <a:defRPr/>
            </a:pPr>
            <a:r>
              <a:rPr lang="ru-RU" sz="1550" dirty="0" smtClean="0">
                <a:solidFill>
                  <a:srgbClr val="0033CC"/>
                </a:solidFill>
              </a:rPr>
              <a:t>Из 19 плановых показателей выполнено 18 показателей (94,7%).</a:t>
            </a:r>
          </a:p>
          <a:p>
            <a:pPr indent="0" algn="ctr">
              <a:defRPr/>
            </a:pPr>
            <a:endParaRPr lang="ru-RU" sz="800" dirty="0" smtClean="0">
              <a:solidFill>
                <a:srgbClr val="0033CC"/>
              </a:solidFill>
            </a:endParaRPr>
          </a:p>
          <a:p>
            <a:pPr indent="0" algn="ctr">
              <a:defRPr/>
            </a:pPr>
            <a:r>
              <a:rPr lang="ru-RU" sz="1550" dirty="0" smtClean="0">
                <a:solidFill>
                  <a:srgbClr val="0033CC"/>
                </a:solidFill>
              </a:rPr>
              <a:t>По 10 целевым показателям плановые значения на 2015 год не установлены</a:t>
            </a:r>
            <a:endParaRPr lang="ru-RU" sz="800" dirty="0" smtClean="0">
              <a:solidFill>
                <a:srgbClr val="0033CC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88" y="188913"/>
            <a:ext cx="7715250" cy="16319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C00000"/>
                </a:solidFill>
                <a:latin typeface="+mj-lt"/>
              </a:rPr>
              <a:t>Выполнение контрольных показателей эффективности, предусмотренных планом мероприятий («дорожной картой») по содействию развитию конкуренции в Смоленской области на 2015 – 2018 годы, за 2015 год</a:t>
            </a:r>
            <a:endParaRPr lang="ru-RU" sz="28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1272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63" y="0"/>
            <a:ext cx="12144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" name="Диаграмма 16"/>
          <p:cNvGraphicFramePr/>
          <p:nvPr/>
        </p:nvGraphicFramePr>
        <p:xfrm>
          <a:off x="285720" y="2214554"/>
          <a:ext cx="4572000" cy="2714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642910" y="5188312"/>
            <a:ext cx="8001056" cy="1308050"/>
          </a:xfrm>
          <a:prstGeom prst="rect">
            <a:avLst/>
          </a:prstGeom>
          <a:solidFill>
            <a:srgbClr val="FFFFCC"/>
          </a:solidFill>
          <a:ln w="15875" cap="rnd" cmpd="thickThin">
            <a:solidFill>
              <a:srgbClr val="0F6FC6">
                <a:shade val="50000"/>
              </a:srgbClr>
            </a:soli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ru-RU" sz="9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indent="0" algn="ctr">
              <a:defRPr/>
            </a:pPr>
            <a:r>
              <a:rPr lang="ru-RU" sz="1550" dirty="0" smtClean="0"/>
              <a:t>По итогам 2015 года не выполнен 1 показатель «Средний рост доли оборота розничной торговли, осуществляемой на розничных рынках и ярмарках, в структуре оборота розничной торговли по формам торговли, процентов» (план: + 0,1%, факт: – 8,2%)</a:t>
            </a:r>
          </a:p>
          <a:p>
            <a:pPr indent="0" algn="ctr">
              <a:defRPr/>
            </a:pPr>
            <a:endParaRPr lang="ru-RU" sz="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2" name="Заголовок 7"/>
          <p:cNvSpPr>
            <a:spLocks noGrp="1"/>
          </p:cNvSpPr>
          <p:nvPr>
            <p:ph type="title"/>
          </p:nvPr>
        </p:nvSpPr>
        <p:spPr>
          <a:xfrm>
            <a:off x="428625" y="442912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179388" y="0"/>
            <a:ext cx="7848600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7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Оценка населением качества информации о деятельности негосударственных организаций, оказывающих услуги на рынках </a:t>
            </a:r>
          </a:p>
          <a:p>
            <a:pPr algn="ctr">
              <a:defRPr/>
            </a:pPr>
            <a:r>
              <a:rPr lang="ru-RU" sz="27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(в % от общего числа респондентов)</a:t>
            </a:r>
          </a:p>
        </p:txBody>
      </p:sp>
      <p:pic>
        <p:nvPicPr>
          <p:cNvPr id="12294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39750" y="1844675"/>
          <a:ext cx="7992888" cy="4206240"/>
        </p:xfrm>
        <a:graphic>
          <a:graphicData uri="http://schemas.openxmlformats.org/drawingml/2006/table">
            <a:tbl>
              <a:tblPr/>
              <a:tblGrid>
                <a:gridCol w="3670334"/>
                <a:gridCol w="1195737"/>
                <a:gridCol w="1326618"/>
                <a:gridCol w="1800199"/>
              </a:tblGrid>
              <a:tr h="817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3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Удовлетво-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3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рительное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3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Неудовлетво-рительное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3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Затрудняюсь ответить / ничего неизвестно о такой информации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2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Дошкольное образование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38,8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13,5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47,8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2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Детский отдых и оздоровление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23,2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25,6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51,2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72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Дополнительное образование детей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38,9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14,7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46,3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2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Медицина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36,5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37,2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26,4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spc="-3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Психолого-педагогическое сопровождение детей с </a:t>
                      </a:r>
                      <a:r>
                        <a:rPr lang="ru-RU" sz="1600" spc="-3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ОВЗ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16,4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69,6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72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24,6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29,5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72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Транспорт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51,7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23,3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2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Связь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61,2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11,8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2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Социальное обслуживание населения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48,3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17,1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34,6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2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Культура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50,7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17,2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32,1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6" name="Заголовок 7"/>
          <p:cNvSpPr>
            <a:spLocks noGrp="1"/>
          </p:cNvSpPr>
          <p:nvPr>
            <p:ph type="title"/>
          </p:nvPr>
        </p:nvSpPr>
        <p:spPr>
          <a:xfrm>
            <a:off x="428625" y="442912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395288" y="620713"/>
            <a:ext cx="7848600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Реализованные мероприятия дорожной карты за 2015 год</a:t>
            </a:r>
          </a:p>
        </p:txBody>
      </p:sp>
      <p:pic>
        <p:nvPicPr>
          <p:cNvPr id="13318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5263" y="0"/>
            <a:ext cx="1328737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57158" y="1571612"/>
            <a:ext cx="8355810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1600" dirty="0" smtClean="0">
                <a:solidFill>
                  <a:srgbClr val="FF0000"/>
                </a:solidFill>
              </a:rPr>
              <a:t>Практически на всех рынках :</a:t>
            </a:r>
          </a:p>
          <a:p>
            <a:pPr algn="ctr">
              <a:buFontTx/>
              <a:buChar char="-"/>
              <a:defRPr/>
            </a:pPr>
            <a:r>
              <a:rPr lang="ru-RU" sz="1600" dirty="0" smtClean="0"/>
              <a:t>информация о развитии негосударственного сектора размещена на официальных сайтах ОИВ Смоленской области, ответственных за содействие развитию конкуренции;</a:t>
            </a:r>
          </a:p>
          <a:p>
            <a:pPr algn="ctr">
              <a:defRPr/>
            </a:pPr>
            <a:endParaRPr lang="ru-RU" sz="800" dirty="0" smtClean="0"/>
          </a:p>
          <a:p>
            <a:pPr algn="ctr">
              <a:buFontTx/>
              <a:buChar char="-"/>
              <a:defRPr/>
            </a:pPr>
            <a:r>
              <a:rPr lang="ru-RU" sz="1600" dirty="0" smtClean="0"/>
              <a:t>организовано оказание консультационной помощи по вопросам организации негосударственных организаций в соответствующих сферах;</a:t>
            </a:r>
          </a:p>
          <a:p>
            <a:pPr algn="ctr">
              <a:defRPr/>
            </a:pPr>
            <a:endParaRPr lang="ru-RU" sz="800" dirty="0" smtClean="0"/>
          </a:p>
          <a:p>
            <a:pPr algn="ctr">
              <a:defRPr/>
            </a:pPr>
            <a:r>
              <a:rPr lang="ru-RU" sz="1600" dirty="0" smtClean="0"/>
              <a:t>- организовано методическое и информационное сопровождение деятельности негосударственных организаций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57158" y="4143380"/>
            <a:ext cx="8355810" cy="233910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anchor="ctr"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u="sng" dirty="0" smtClean="0">
                <a:solidFill>
                  <a:srgbClr val="C00000"/>
                </a:solidFill>
              </a:rPr>
              <a:t>Рынок дошкольного образования:</a:t>
            </a:r>
          </a:p>
          <a:p>
            <a:pPr algn="just">
              <a:defRPr/>
            </a:pPr>
            <a:endParaRPr lang="ru-RU" sz="800" dirty="0" smtClean="0"/>
          </a:p>
          <a:p>
            <a:pPr algn="just">
              <a:defRPr/>
            </a:pPr>
            <a:r>
              <a:rPr lang="ru-RU" sz="1500" dirty="0" smtClean="0"/>
              <a:t>- Предоставлены субсидии частным дошкольным образовательным организациям, являющимся некоммерческими организациями, на возмещение затрат, связанных с получением дошкольного образования (субсидии в размере 26, 656 млн. рублей предоставлены 12 организациям);</a:t>
            </a:r>
          </a:p>
          <a:p>
            <a:pPr algn="just">
              <a:buFontTx/>
              <a:buChar char="-"/>
              <a:defRPr/>
            </a:pPr>
            <a:endParaRPr lang="ru-RU" sz="1500" dirty="0" smtClean="0"/>
          </a:p>
          <a:p>
            <a:pPr algn="just">
              <a:defRPr/>
            </a:pPr>
            <a:r>
              <a:rPr lang="ru-RU" sz="1500" dirty="0" smtClean="0"/>
              <a:t>- В 2015 году повысили квалификацию 15 педагогических работников частных организаций, проведены 7 консультаций по проблемам разработки основной образовательной программы дошкольной организации.</a:t>
            </a:r>
            <a:endParaRPr lang="ru-RU" sz="15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8351</TotalTime>
  <Words>1285</Words>
  <Application>Microsoft Office PowerPoint</Application>
  <PresentationFormat>Экран (4:3)</PresentationFormat>
  <Paragraphs>211</Paragraphs>
  <Slides>14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Constantia</vt:lpstr>
      <vt:lpstr>Wingdings 2</vt:lpstr>
      <vt:lpstr>Times New Roman</vt:lpstr>
      <vt:lpstr>Courier New</vt:lpstr>
      <vt:lpstr>Поток</vt:lpstr>
      <vt:lpstr>Доклад о состоянии и развитии конкурентной среды на рынках товаров, работ и услуг Смоленской области за 2015 год    </vt:lpstr>
      <vt:lpstr>Слайд 2</vt:lpstr>
      <vt:lpstr> </vt:lpstr>
      <vt:lpstr> </vt:lpstr>
      <vt:lpstr>Слайд 5</vt:lpstr>
      <vt:lpstr>Слайд 6</vt:lpstr>
      <vt:lpstr>Слайд 7</vt:lpstr>
      <vt:lpstr> </vt:lpstr>
      <vt:lpstr> </vt:lpstr>
      <vt:lpstr> </vt:lpstr>
      <vt:lpstr> </vt:lpstr>
      <vt:lpstr> </vt:lpstr>
      <vt:lpstr> 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об итогах социально-экономического развития Смоленской области в 2010 году и задачах на 2011 год</dc:title>
  <dc:creator>Жбанова</dc:creator>
  <cp:lastModifiedBy>Казакова</cp:lastModifiedBy>
  <cp:revision>1069</cp:revision>
  <cp:lastPrinted>2015-06-01T08:32:48Z</cp:lastPrinted>
  <dcterms:created xsi:type="dcterms:W3CDTF">2011-01-25T08:55:14Z</dcterms:created>
  <dcterms:modified xsi:type="dcterms:W3CDTF">2017-10-20T14:49:01Z</dcterms:modified>
</cp:coreProperties>
</file>