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</p:sldIdLst>
  <p:sldSz cx="12192000" cy="6858000"/>
  <p:notesSz cx="9929813" cy="6797675"/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orient="horz" pos="4042">
          <p15:clr>
            <a:srgbClr val="A4A3A4"/>
          </p15:clr>
        </p15:guide>
        <p15:guide id="3" orient="horz" pos="550">
          <p15:clr>
            <a:srgbClr val="A4A3A4"/>
          </p15:clr>
        </p15:guide>
        <p15:guide id="4" pos="211">
          <p15:clr>
            <a:srgbClr val="A4A3A4"/>
          </p15:clr>
        </p15:guide>
        <p15:guide id="5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  <a:prstDash val="dashDot"/>
            </a:ln>
          </a:left>
          <a:right>
            <a:ln w="12700">
              <a:solidFill>
                <a:schemeClr val="lt1"/>
              </a:solidFill>
              <a:prstDash val="dashDot"/>
            </a:ln>
          </a:right>
          <a:top>
            <a:ln w="12700">
              <a:solidFill>
                <a:schemeClr val="lt1"/>
              </a:solidFill>
              <a:prstDash val="dashDot"/>
            </a:ln>
          </a:top>
          <a:bottom>
            <a:ln w="12700">
              <a:solidFill>
                <a:schemeClr val="lt1"/>
              </a:solidFill>
              <a:prstDash val="dashDot"/>
            </a:ln>
          </a:bottom>
          <a:insideH>
            <a:ln w="12700">
              <a:solidFill>
                <a:schemeClr val="lt1"/>
              </a:solidFill>
              <a:prstDash val="dashDot"/>
            </a:ln>
          </a:insideH>
          <a:insideV>
            <a:ln w="12700">
              <a:solidFill>
                <a:schemeClr val="lt1"/>
              </a:solidFill>
              <a:prstDash val="dashDot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  <a:prstDash val="dashDot"/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  <a:prstDash val="dashDot"/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F1AB2-1976-4502-BF36-3FF5EA218861}" styleName="Medium Style 4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accent1"/>
              </a:solidFill>
              <a:prstDash val="dashDot"/>
            </a:ln>
          </a:left>
          <a:right>
            <a:ln w="12700">
              <a:solidFill>
                <a:schemeClr val="accent1"/>
              </a:solidFill>
              <a:prstDash val="dashDot"/>
            </a:ln>
          </a:right>
          <a:top>
            <a:ln w="12700">
              <a:solidFill>
                <a:schemeClr val="accent1"/>
              </a:solidFill>
              <a:prstDash val="dashDot"/>
            </a:ln>
          </a:top>
          <a:bottom>
            <a:ln w="12700">
              <a:solidFill>
                <a:schemeClr val="accent1"/>
              </a:solidFill>
              <a:prstDash val="dashDot"/>
            </a:ln>
          </a:bottom>
          <a:insideH>
            <a:ln w="12700">
              <a:solidFill>
                <a:schemeClr val="accent1"/>
              </a:solidFill>
              <a:prstDash val="dashDot"/>
            </a:ln>
          </a:insideH>
          <a:insideV>
            <a:ln w="12700">
              <a:solidFill>
                <a:schemeClr val="accent1"/>
              </a:solidFill>
              <a:prstDash val="dashDot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accent1"/>
              </a:solidFill>
              <a:prstDash val="dashDot"/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solidFill>
                <a:schemeClr val="accent1"/>
              </a:solidFill>
              <a:prstDash val="dashDot"/>
            </a:ln>
          </a:bottom>
        </a:tcBdr>
        <a:fill>
          <a:solidFill>
            <a:schemeClr val="accent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0"/>
      </p:cViewPr>
      <p:guideLst>
        <p:guide orient="horz" pos="96"/>
        <p:guide orient="horz" pos="4042"/>
        <p:guide orient="horz" pos="550"/>
        <p:guide pos="211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E-EC-FLS\der\_&#1057;&#1077;&#1082;&#1090;&#1086;&#1088;&#1054;&#1056;&#1042;\!&#1057;&#1072;&#1081;&#1090;%20&#1088;&#1072;&#1079;&#1084;&#1077;&#1097;&#1077;&#1085;&#1080;&#1077;\&#1040;&#1085;&#1072;&#1083;&#1080;&#1090;&#1080;&#1095;&#1082;&#1072;\2026\1%20&#1082;&#1074;\&#1056;&#1045;&#1045;&#1057;&#1058;&#1056;%20&#1054;&#1056;&#1042;%202026%20&#1088;&#1072;&#1073;%201%20&#1082;&#107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E-EC-FLS\der\_&#1057;&#1077;&#1082;&#1090;&#1086;&#1088;&#1054;&#1056;&#1042;\!&#1057;&#1072;&#1081;&#1090;%20&#1088;&#1072;&#1079;&#1084;&#1077;&#1097;&#1077;&#1085;&#1080;&#1077;\&#1040;&#1085;&#1072;&#1083;&#1080;&#1090;&#1080;&#1095;&#1082;&#1072;\2026\1%20&#1082;&#1074;\&#1056;&#1045;&#1045;&#1057;&#1058;&#1056;%20&#1054;&#1056;&#1042;%202026%20&#1088;&#1072;&#1073;%201%20&#1082;&#107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\\LE-EC-FLS\der\_&#1057;&#1077;&#1082;&#1090;&#1086;&#1088;&#1054;&#1056;&#1042;\!&#1057;&#1072;&#1081;&#1090;%20&#1088;&#1072;&#1079;&#1084;&#1077;&#1097;&#1077;&#1085;&#1080;&#1077;\&#1056;&#1045;&#1045;&#1057;&#1058;&#1056;&#1067;\&#1056;&#1045;&#1045;&#1057;&#1058;&#1056;%20&#1054;&#1056;&#1042;%20202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prstGeom prst="rect">
          <a:avLst/>
        </a:prstGeom>
        <a:noFill/>
        <a:ln>
          <a:noFill/>
        </a:ln>
      </c:spPr>
      <c:txPr>
        <a:bodyPr/>
        <a:lstStyle/>
        <a:p>
          <a:pPr>
            <a:defRPr sz="1800" b="1" spc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110000000000001"/>
          <c:y val="0.17999000000000001"/>
          <c:w val="0.44080000000000003"/>
          <c:h val="0.718019999999999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Доля положительных и отрицательных заключений об ОРВ от общего числа, %</c:v>
                </c:pt>
              </c:strCache>
            </c:strRef>
          </c:tx>
          <c:dPt>
            <c:idx val="0"/>
            <c:bubble3D val="0"/>
            <c:spPr>
              <a:prstGeom prst="rect">
                <a:avLst/>
              </a:prstGeom>
              <a:solidFill>
                <a:srgbClr val="0070C0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095-4C41-90BB-40E8926A57A8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rgbClr val="FC003F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095-4C41-90BB-40E8926A57A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095-4C41-90BB-40E8926A57A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095-4C41-90BB-40E8926A57A8}"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Положительные</c:v>
                </c:pt>
                <c:pt idx="1">
                  <c:v>Отрицательные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95-4C41-90BB-40E8926A57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eparator> </c:separator>
          <c:showLeaderLines val="1"/>
        </c:dLbls>
        <c:firstSliceAng val="0"/>
        <c:holeSize val="0"/>
      </c:doughnutChart>
      <c:spPr>
        <a:prstGeom prst="rect">
          <a:avLst/>
        </a:prstGeom>
        <a:noFill/>
        <a:ln>
          <a:noFill/>
        </a:ln>
      </c:spPr>
    </c:plotArea>
    <c:legend>
      <c:legendPos val="b"/>
      <c:overlay val="0"/>
      <c:spPr>
        <a:prstGeom prst="rect">
          <a:avLst/>
        </a:prstGeom>
        <a:noFill/>
        <a:ln>
          <a:noFill/>
        </a:ln>
      </c:spPr>
      <c:txPr>
        <a:bodyPr/>
        <a:lstStyle/>
        <a:p>
          <a:pPr>
            <a:defRPr sz="1600" b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5942436" y="1230003"/>
      <a:ext cx="6060279" cy="3720479"/>
    </a:xfrm>
    <a:prstGeom prst="rect">
      <a:avLst/>
    </a:prstGeom>
    <a:solidFill>
      <a:schemeClr val="bg1">
        <a:lumMod val="95000"/>
      </a:schemeClr>
    </a:solidFill>
    <a:ln w="9525" cap="flat" cmpd="sng" algn="ctr">
      <a:noFill/>
      <a:prstDash val="solid"/>
      <a:round/>
    </a:ln>
  </c:spPr>
  <c:txPr>
    <a:bodyPr/>
    <a:lstStyle/>
    <a:p>
      <a:pPr>
        <a:defRPr sz="90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Количество заключений по ОРВ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Сводная!$B$152:$B$160</c:f>
              <c:strCache>
                <c:ptCount val="9"/>
                <c:pt idx="0">
                  <c:v>Министерство имущественных и земельных отношений Смоленской области</c:v>
                </c:pt>
                <c:pt idx="1">
                  <c:v>Министерство промышленности и торговли Смоленской области</c:v>
                </c:pt>
                <c:pt idx="2">
                  <c:v>Министерство инвестиционного развития Смоленской области</c:v>
                </c:pt>
                <c:pt idx="3">
                  <c:v>Министерство экономического развития Смоленской области</c:v>
                </c:pt>
                <c:pt idx="4">
                  <c:v>Главное управление Смоленской области по культурному наследию</c:v>
                </c:pt>
                <c:pt idx="5">
                  <c:v>Министерство культуры и туризма Смоленской области</c:v>
                </c:pt>
                <c:pt idx="6">
                  <c:v>Главное управление государственного строительного и технического надзора Смоленской области</c:v>
                </c:pt>
                <c:pt idx="7">
                  <c:v>Министерство жилищно-коммунального хозяйства, энергетики и тарифной политики Смоленской области</c:v>
                </c:pt>
                <c:pt idx="8">
                  <c:v>Министерство труда и занятости населения Смоленской области</c:v>
                </c:pt>
              </c:strCache>
            </c:strRef>
          </c:cat>
          <c:val>
            <c:numRef>
              <c:f>Сводная!$C$152:$C$160</c:f>
              <c:numCache>
                <c:formatCode>0</c:formatCode>
                <c:ptCount val="9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BF-44E9-8994-F945AAAB3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9472191"/>
        <c:axId val="649473855"/>
      </c:barChart>
      <c:catAx>
        <c:axId val="649472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pPr>
            <a:endParaRPr lang="ru-RU"/>
          </a:p>
        </c:txPr>
        <c:crossAx val="649473855"/>
        <c:crosses val="autoZero"/>
        <c:auto val="1"/>
        <c:lblAlgn val="ctr"/>
        <c:lblOffset val="100"/>
        <c:noMultiLvlLbl val="0"/>
      </c:catAx>
      <c:valAx>
        <c:axId val="6494738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9472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Количество заключений по ОРВ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Сводная!$B$152:$B$160</c:f>
              <c:strCache>
                <c:ptCount val="9"/>
                <c:pt idx="0">
                  <c:v>Министерство имущественных и земельных отношений Смоленской области</c:v>
                </c:pt>
                <c:pt idx="1">
                  <c:v>Министерство промышленности и торговли Смоленской области</c:v>
                </c:pt>
                <c:pt idx="2">
                  <c:v>Министерство инвестиционного развития Смоленской области</c:v>
                </c:pt>
                <c:pt idx="3">
                  <c:v>Министерство экономического развития Смоленской области</c:v>
                </c:pt>
                <c:pt idx="4">
                  <c:v>Главное управление Смоленской области по культурному наследию</c:v>
                </c:pt>
                <c:pt idx="5">
                  <c:v>Министерство культуры и туризма Смоленской области</c:v>
                </c:pt>
                <c:pt idx="6">
                  <c:v>Главное управление государственного строительного и технического надзора Смоленской области</c:v>
                </c:pt>
                <c:pt idx="7">
                  <c:v>Министерство жилищно-коммунального хозяйства, энергетики и тарифной политики Смоленской области</c:v>
                </c:pt>
                <c:pt idx="8">
                  <c:v>Министерство труда и занятости населения Смоленской области</c:v>
                </c:pt>
              </c:strCache>
            </c:strRef>
          </c:cat>
          <c:val>
            <c:numRef>
              <c:f>Сводная!$C$152:$C$160</c:f>
              <c:numCache>
                <c:formatCode>0</c:formatCode>
                <c:ptCount val="9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BF-44E9-8994-F945AAAB3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9472191"/>
        <c:axId val="649473855"/>
      </c:barChart>
      <c:catAx>
        <c:axId val="649472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pPr>
            <a:endParaRPr lang="ru-RU"/>
          </a:p>
        </c:txPr>
        <c:crossAx val="649473855"/>
        <c:crosses val="autoZero"/>
        <c:auto val="1"/>
        <c:lblAlgn val="ctr"/>
        <c:lblOffset val="100"/>
        <c:noMultiLvlLbl val="0"/>
      </c:catAx>
      <c:valAx>
        <c:axId val="6494738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9472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Сводная!$F$40:$F$52</cx:f>
        <cx:lvl ptCount="13">
          <cx:pt idx="0">МО «Вяземский МО»</cx:pt>
          <cx:pt idx="1">МО «Гагаринский МО»</cx:pt>
          <cx:pt idx="2">МО «Дорогобужский МО»</cx:pt>
          <cx:pt idx="3">МО «Краснинский МО»</cx:pt>
          <cx:pt idx="4">МО «Починковский МО»</cx:pt>
          <cx:pt idx="5">ГО город Десногорск</cx:pt>
          <cx:pt idx="6">МО «Рославльский МО»</cx:pt>
          <cx:pt idx="7">МО Руднянский МО</cx:pt>
          <cx:pt idx="8">МО «Сафоновский МО»</cx:pt>
          <cx:pt idx="9">МО «Смоленский МО»</cx:pt>
          <cx:pt idx="10">МО «Шумячский МО»</cx:pt>
          <cx:pt idx="11">МО «Ярцевский МО»</cx:pt>
          <cx:pt idx="12">ГО город  Смоленск</cx:pt>
        </cx:lvl>
      </cx:strDim>
      <cx:numDim type="val">
        <cx:f>Сводная!$G$40:$G$52</cx:f>
        <cx:lvl ptCount="13" formatCode="Основной">
          <cx:pt idx="0">1</cx:pt>
          <cx:pt idx="1">6</cx:pt>
          <cx:pt idx="2">1</cx:pt>
          <cx:pt idx="3">2</cx:pt>
          <cx:pt idx="4">2</cx:pt>
          <cx:pt idx="5">0</cx:pt>
          <cx:pt idx="6">3</cx:pt>
          <cx:pt idx="7">0</cx:pt>
          <cx:pt idx="8">0</cx:pt>
          <cx:pt idx="9">4</cx:pt>
          <cx:pt idx="10">1</cx:pt>
          <cx:pt idx="11">0</cx:pt>
          <cx:pt idx="12">1</cx:pt>
        </cx:lvl>
      </cx:numDim>
    </cx:data>
  </cx:chartData>
  <cx:chart>
    <cx:title pos="t" align="ctr" overlay="0">
      <cx:tx>
        <cx:txData>
          <cx:v>Количество проведенных ОРВ в муниципальных образованиях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b="1">
              <a:solidFill>
                <a:schemeClr val="tx1"/>
              </a:solidFill>
            </a:defRPr>
          </a:pPr>
          <a:r>
            <a:rPr lang="ru-RU" sz="1400" b="1" i="0" u="none" strike="noStrike" baseline="0">
              <a:solidFill>
                <a:schemeClr val="tx1"/>
              </a:solidFill>
              <a:latin typeface="Calibri"/>
            </a:rPr>
            <a:t>Количество проведенных ОРВ в муниципальных образованиях</a:t>
          </a:r>
        </a:p>
      </cx:txPr>
    </cx:title>
    <cx:plotArea>
      <cx:plotAreaRegion>
        <cx:series layoutId="clusteredColumn" uniqueId="{E783CFC6-1F36-4836-A187-A313204D23AD}" formatIdx="0">
          <cx:dataId val="0"/>
          <cx:layoutPr>
            <cx:aggregation/>
          </cx:layoutPr>
        </cx:series>
      </cx:plotAreaRegion>
      <cx:axis id="0">
        <cx:catScaling gapWidth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solidFill>
                  <a:schemeClr val="tx1"/>
                </a:solidFill>
              </a:defRPr>
            </a:pPr>
            <a:endParaRPr lang="ru-RU" sz="900" b="0" i="0" u="none" strike="noStrike" baseline="0">
              <a:solidFill>
                <a:schemeClr val="tx1"/>
              </a:solidFill>
              <a:latin typeface="Liberation Sans"/>
            </a:endParaRPr>
          </a:p>
        </cx:txPr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E53ED-DD4C-4411-A18A-0C39998C3A46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5" y="3271838"/>
            <a:ext cx="794385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513" y="6456363"/>
            <a:ext cx="4303712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847CA-5D79-4D2E-812E-D7F302C6D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20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847CA-5D79-4D2E-812E-D7F302C6D20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5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3999" y="1122362"/>
            <a:ext cx="9144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14.05.2026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14.05.2026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899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198" y="365125"/>
            <a:ext cx="7734299" cy="5811838"/>
          </a:xfrm>
        </p:spPr>
        <p:txBody>
          <a:bodyPr vert="eaVert"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14.05.2026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14.05.2026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14.05.2026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198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14.05.2026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365125"/>
            <a:ext cx="10515600" cy="1325562"/>
          </a:xfrm>
        </p:spPr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9" y="1681162"/>
            <a:ext cx="5157785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5" cy="3684587"/>
          </a:xfrm>
        </p:spPr>
        <p:txBody>
          <a:bodyPr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14.05.2026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14.05.2026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14.05.2026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7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14.05.2026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7" y="987425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14.05.2026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19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>14.05.2026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59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Liberation Sans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Liberation Sans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Liberation Sans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Liberation Sans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Liberation Sans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Liberation Sans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Liberation Sans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Liberation Sans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Liberation Sans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.admin-smolensk.ru/orv/orv-i-ekspertiza/ocenka-primeneniya-obyazatelnyh-trebovanij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microsoft.com/office/2014/relationships/chartEx" Target="../charts/chartEx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con.admin-smolensk.ru/files/637/razyasneniya-po-otchetu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3295"/>
            <a:ext cx="12218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67068" y="377405"/>
            <a:ext cx="11074399" cy="1582276"/>
          </a:xfrm>
        </p:spPr>
        <p:txBody>
          <a:bodyPr vertOverflow="overflow" horzOverflow="overflow" vert="horz" wrap="square" lIns="36000" tIns="45720" rIns="36000" bIns="36000" numCol="1" spcCol="0" rtlCol="0" fromWordArt="0" anchor="b" anchorCtr="0" forceAA="0" compatLnSpc="0">
            <a:normAutofit fontScale="90000"/>
          </a:bodyPr>
          <a:lstStyle/>
          <a:p>
            <a:pPr algn="l">
              <a:lnSpc>
                <a:spcPct val="100000"/>
              </a:lnSpc>
              <a:defRPr/>
            </a:pPr>
            <a:br>
              <a:rPr lang="ru-RU" sz="3600" b="1" dirty="0">
                <a:solidFill>
                  <a:srgbClr val="7030A0"/>
                </a:solidFill>
                <a:latin typeface="Calibri"/>
                <a:ea typeface="Calibri"/>
                <a:cs typeface="Calibri"/>
              </a:rPr>
            </a:br>
            <a:r>
              <a:rPr lang="ru-RU" sz="3600" b="1" dirty="0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ОЦЕНКА РЕГУЛИРУЮЩЕГО ВОЗДЕЙСТВИЯ </a:t>
            </a:r>
            <a:br>
              <a:rPr lang="ru-RU" sz="3600" b="1" dirty="0">
                <a:solidFill>
                  <a:srgbClr val="7030A0"/>
                </a:solidFill>
                <a:latin typeface="Calibri"/>
                <a:ea typeface="Calibri"/>
                <a:cs typeface="Calibri"/>
              </a:rPr>
            </a:br>
            <a:r>
              <a:rPr lang="ru-RU" sz="3600" b="1" dirty="0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В СМОЛЕНСКОЙ ОБЛАСТИ </a:t>
            </a:r>
            <a:br>
              <a:rPr lang="ru-RU" sz="3600" b="1" dirty="0">
                <a:solidFill>
                  <a:srgbClr val="7030A0"/>
                </a:solidFill>
                <a:latin typeface="Calibri"/>
                <a:ea typeface="Calibri"/>
                <a:cs typeface="Calibri"/>
              </a:rPr>
            </a:br>
            <a:r>
              <a:rPr lang="ru-RU" sz="3600" b="1" dirty="0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ИТОГИ за 1 квартал 2026 года </a:t>
            </a:r>
            <a:endParaRPr sz="3600" b="1" dirty="0">
              <a:solidFill>
                <a:srgbClr val="7030A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83541328" name="Прямоугольник 783541327"/>
          <p:cNvSpPr/>
          <p:nvPr/>
        </p:nvSpPr>
        <p:spPr bwMode="auto">
          <a:xfrm>
            <a:off x="-967" y="6833331"/>
            <a:ext cx="12218992" cy="45720"/>
          </a:xfrm>
          <a:prstGeom prst="rect">
            <a:avLst/>
          </a:prstGeom>
          <a:gradFill>
            <a:gsLst>
              <a:gs pos="0">
                <a:srgbClr val="F7035C"/>
              </a:gs>
              <a:gs pos="50000">
                <a:srgbClr val="7030A0"/>
              </a:gs>
              <a:gs pos="100000">
                <a:srgbClr val="0070C0"/>
              </a:gs>
            </a:gsLst>
            <a:lin ang="0" scaled="1"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:fade/>
      </p:transition>
    </mc:Choice>
    <mc:Fallback xmlns:w="http://schemas.openxmlformats.org/wordprocessingml/2006/main" xmlns:m="http://schemas.openxmlformats.org/officeDocument/2006/math" xmlns="">
      <p:transition spd="slow" advClick="0" advTm="6000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0581906" name="Рисунок 2" descr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089887" y="140339"/>
            <a:ext cx="2697300" cy="683946"/>
          </a:xfrm>
          <a:prstGeom prst="rect">
            <a:avLst/>
          </a:prstGeom>
          <a:ln w="12700">
            <a:miter lim="400000"/>
          </a:ln>
        </p:spPr>
      </p:pic>
      <p:sp>
        <p:nvSpPr>
          <p:cNvPr id="568859505" name="Title 1"/>
          <p:cNvSpPr>
            <a:spLocks noGrp="1"/>
          </p:cNvSpPr>
          <p:nvPr>
            <p:ph type="title"/>
          </p:nvPr>
        </p:nvSpPr>
        <p:spPr bwMode="auto">
          <a:xfrm>
            <a:off x="-19868" y="-11905"/>
            <a:ext cx="8772766" cy="108409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5000"/>
          </a:bodyPr>
          <a:lstStyle/>
          <a:p>
            <a:pPr algn="ctr">
              <a:defRPr/>
            </a:pPr>
            <a:r>
              <a:rPr lang="ru-RU" sz="3000" b="0">
                <a:latin typeface="Calibri"/>
                <a:ea typeface="Calibri"/>
                <a:cs typeface="Calibri"/>
              </a:rPr>
              <a:t>ОЦЕНКА ПРИМЕНЕНИЯ ОБЯЗАТЕЛЬНЫХ ТРЕБОВАНИЙ И ОЦЕНКА ФАКТИЧЕСКОГО ВОЗДЕЙСТВИЯ</a:t>
            </a:r>
            <a:endParaRPr sz="3000" b="0"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1538117740" name="Таблица 15381177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207455"/>
              </p:ext>
            </p:extLst>
          </p:nvPr>
        </p:nvGraphicFramePr>
        <p:xfrm>
          <a:off x="441691" y="1374150"/>
          <a:ext cx="11223567" cy="409938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127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7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8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4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Временной цикл ОПОТ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ea typeface="+mn-lt"/>
                        <a:cs typeface="+mn-lt"/>
                      </a:endParaRPr>
                    </a:p>
                  </a:txBody>
                  <a:tcPr anchor="ctr">
                    <a:lnL w="12700" algn="ctr">
                      <a:noFill/>
                      <a:prstDash val="dashDot"/>
                    </a:lnL>
                    <a:lnR w="12700" algn="ctr">
                      <a:noFill/>
                      <a:prstDash val="dashDot"/>
                    </a:lnR>
                    <a:lnT w="12700" algn="ctr">
                      <a:noFill/>
                      <a:prstDash val="dashDot"/>
                    </a:lnT>
                    <a:lnB w="12700" algn="ctr">
                      <a:noFill/>
                      <a:prstDash val="dash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i="0" u="none" strike="noStrike" cap="none" spc="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2024-2026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+mn-lt"/>
                        <a:cs typeface="+mn-lt"/>
                      </a:endParaRPr>
                    </a:p>
                  </a:txBody>
                  <a:tcPr anchor="ctr">
                    <a:lnL w="12700" algn="ctr">
                      <a:noFill/>
                      <a:prstDash val="dashDot"/>
                    </a:lnL>
                    <a:lnR w="12700" algn="ctr">
                      <a:noFill/>
                      <a:prstDash val="dashDot"/>
                    </a:lnR>
                    <a:lnT w="12700" algn="ctr">
                      <a:noFill/>
                      <a:prstDash val="dashDot"/>
                    </a:lnT>
                    <a:lnB w="12700" algn="ctr">
                      <a:noFill/>
                      <a:prstDash val="dash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i="0" u="none" strike="noStrike" cap="none" spc="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2025-2027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+mn-lt"/>
                        <a:cs typeface="+mn-lt"/>
                      </a:endParaRPr>
                    </a:p>
                  </a:txBody>
                  <a:tcPr anchor="ctr">
                    <a:lnL w="12700" algn="ctr">
                      <a:noFill/>
                      <a:prstDash val="dashDot"/>
                    </a:lnL>
                    <a:lnR w="12700" algn="ctr">
                      <a:noFill/>
                      <a:prstDash val="dashDot"/>
                    </a:lnR>
                    <a:lnT w="12700" algn="ctr">
                      <a:noFill/>
                      <a:prstDash val="dashDot"/>
                    </a:lnT>
                    <a:lnB w="12700" algn="ctr">
                      <a:noFill/>
                      <a:prstDash val="dash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8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Разработчик НПА – </a:t>
                      </a: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исполнительный орган Смоленской области</a:t>
                      </a:r>
                      <a:endParaRPr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noFill/>
                      <a:prstDash val="dashDot"/>
                    </a:lnL>
                    <a:lnR w="12700" algn="ctr">
                      <a:noFill/>
                      <a:prstDash val="dashDot"/>
                    </a:lnR>
                    <a:lnT w="12700" algn="ctr">
                      <a:noFill/>
                      <a:prstDash val="dashDot"/>
                    </a:lnT>
                    <a:lnB w="12700" algn="ctr">
                      <a:noFill/>
                      <a:prstDash val="dashDot"/>
                    </a:lnB>
                    <a:solidFill>
                      <a:srgbClr val="FC9C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Министерство промышленности и торговли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noFill/>
                      <a:prstDash val="dashDot"/>
                    </a:lnL>
                    <a:lnR w="12700" algn="ctr">
                      <a:noFill/>
                      <a:prstDash val="dashDot"/>
                    </a:lnR>
                    <a:lnT w="12700" algn="ctr">
                      <a:noFill/>
                      <a:prstDash val="dashDot"/>
                    </a:lnT>
                    <a:lnB w="12700" algn="ctr">
                      <a:noFill/>
                      <a:prstDash val="dashDot"/>
                    </a:lnB>
                    <a:solidFill>
                      <a:srgbClr val="A3D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Главное управление ветеринарии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noFill/>
                      <a:prstDash val="dashDot"/>
                    </a:lnL>
                    <a:lnR w="12700" algn="ctr">
                      <a:noFill/>
                      <a:prstDash val="dashDot"/>
                    </a:lnR>
                    <a:lnT w="12700" algn="ctr">
                      <a:noFill/>
                      <a:prstDash val="dashDot"/>
                    </a:lnT>
                    <a:lnB w="12700" algn="ctr">
                      <a:noFill/>
                      <a:prstDash val="dashDot"/>
                    </a:lnB>
                    <a:solidFill>
                      <a:srgbClr val="FC9C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802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Итоги работы за 2025 год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noFill/>
                      <a:prstDash val="dashDot"/>
                    </a:lnL>
                    <a:lnR w="12700" algn="ctr">
                      <a:noFill/>
                      <a:prstDash val="dashDot"/>
                    </a:lnR>
                    <a:lnT w="12700" algn="ctr">
                      <a:noFill/>
                      <a:prstDash val="dashDot"/>
                    </a:lnT>
                    <a:lnB w="12700" algn="ctr">
                      <a:noFill/>
                      <a:prstDash val="dash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314" marR="0" indent="-234314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3AFF7"/>
                        </a:buClr>
                        <a:buSzPct val="150000"/>
                        <a:buFont typeface="Liberation Sans"/>
                        <a:buChar char="•"/>
                        <a:defRPr/>
                      </a:pPr>
                      <a:r>
                        <a:rPr lang="ru-RU" sz="1600" strike="noStrike" cap="none" spc="0" dirty="0">
                          <a:solidFill>
                            <a:schemeClr val="tx1"/>
                          </a:solidFill>
                        </a:rPr>
                        <a:t>Разработчику направлено заключение на доклад об ОПОТ в отношении двух НПА;</a:t>
                      </a:r>
                      <a:endParaRPr sz="1600" strike="noStrike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234314" marR="0" indent="-234314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3AFF7"/>
                        </a:buClr>
                        <a:buSzPct val="150000"/>
                        <a:buFont typeface="Liberation Sans"/>
                        <a:buChar char="•"/>
                        <a:defRPr/>
                      </a:pPr>
                      <a:r>
                        <a:rPr lang="ru-RU" sz="1600" strike="noStrike" cap="none" spc="0" dirty="0">
                          <a:solidFill>
                            <a:schemeClr val="tx1"/>
                          </a:solidFill>
                        </a:rPr>
                        <a:t>Замечания учтены, и НПА признан утр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атившим силу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  <a:p>
                      <a:pPr marL="234314" marR="0" indent="-234314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3AFF7"/>
                        </a:buClr>
                        <a:buSzPct val="150000"/>
                        <a:buFont typeface="Liberation Sans"/>
                        <a:buChar char="•"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Подготовлен проект НПА об установлении срока действия ОТ, по которому разработчиком подготовлен отчет о предварительной ОРВ проведены публичные обсуждения проекта НПА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algn="ctr">
                      <a:noFill/>
                      <a:prstDash val="dashDot"/>
                    </a:lnL>
                    <a:lnR w="12700" algn="ctr">
                      <a:noFill/>
                      <a:prstDash val="dashDot"/>
                    </a:lnR>
                    <a:lnT w="12700" algn="ctr">
                      <a:noFill/>
                      <a:prstDash val="dashDot"/>
                    </a:lnT>
                    <a:lnB w="12700" algn="ctr">
                      <a:noFill/>
                      <a:prstDash val="dash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313" marR="0" lvl="0" indent="-234313" algn="l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0E8FC"/>
                        </a:buClr>
                        <a:buSzPct val="150000"/>
                        <a:buFont typeface="Liberation Sans"/>
                        <a:buChar char="•"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Разработчиком подготовлен проект доклада о достижении целей введения ОТ в сфере обращения с животными;</a:t>
                      </a:r>
                    </a:p>
                    <a:p>
                      <a:pPr marL="234313" marR="0" lvl="0" indent="-234313" algn="l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0E8FC"/>
                        </a:buClr>
                        <a:buSzPct val="150000"/>
                        <a:buFont typeface="Liberation Sans"/>
                        <a:buChar char="•"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Проведены публичные обсуждения проекта доклада об ОПОТ</a:t>
                      </a:r>
                    </a:p>
                  </a:txBody>
                  <a:tcPr anchor="ctr">
                    <a:lnL w="12700" algn="ctr">
                      <a:noFill/>
                      <a:prstDash val="dashDot"/>
                    </a:lnL>
                    <a:lnR w="12700" algn="ctr">
                      <a:noFill/>
                      <a:prstDash val="dashDot"/>
                    </a:lnR>
                    <a:lnT w="12700" algn="ctr">
                      <a:noFill/>
                      <a:prstDash val="dashDot"/>
                    </a:lnT>
                    <a:lnB w="12700" algn="ctr">
                      <a:noFill/>
                      <a:prstDash val="dash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71006029" name="TextBox 1171006028"/>
          <p:cNvSpPr txBox="1"/>
          <p:nvPr/>
        </p:nvSpPr>
        <p:spPr bwMode="auto">
          <a:xfrm>
            <a:off x="1186135" y="5873088"/>
            <a:ext cx="10219006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800" b="0">
                <a:solidFill>
                  <a:srgbClr val="7030A0"/>
                </a:solidFill>
              </a:rPr>
              <a:t>Материалы по ОПОТ и ОФВ размещены на сайте Министерства:</a:t>
            </a:r>
          </a:p>
          <a:p>
            <a:pPr algn="ctr">
              <a:defRPr/>
            </a:pPr>
            <a:r>
              <a:rPr lang="en-US" sz="1800" b="0" i="0" u="sng" strike="noStrike" cap="none" spc="0">
                <a:solidFill>
                  <a:srgbClr val="7030A0"/>
                </a:solidFill>
                <a:latin typeface="Liberation Sans"/>
                <a:ea typeface="Liberation Sans"/>
                <a:cs typeface="Liberation Sans"/>
                <a:hlinkClick r:id="rId3" tooltip="https://econ.admin-smolensk.ru/orv/orv-i-ekspertiza/ocenka-primeneniya-obyazatelnyh-trebovanij/"/>
              </a:rPr>
              <a:t>https://econ.admin-smolensk.ru/orv/orv-i-ekspertiza/ocenka-primeneniya-obyazatelnyh-trebovanij/</a:t>
            </a:r>
            <a:r>
              <a:rPr lang="en-US" sz="1800" b="0" i="0" u="none" strike="noStrike" cap="none" spc="0">
                <a:solidFill>
                  <a:srgbClr val="7030A0"/>
                </a:solidFill>
                <a:latin typeface="Liberation Sans"/>
                <a:ea typeface="Liberation Sans"/>
                <a:cs typeface="Liberation Sans"/>
              </a:rPr>
              <a:t> </a:t>
            </a:r>
            <a:endParaRPr sz="1800" b="0">
              <a:solidFill>
                <a:srgbClr val="7030A0"/>
              </a:solidFill>
            </a:endParaRPr>
          </a:p>
        </p:txBody>
      </p:sp>
      <p:grpSp>
        <p:nvGrpSpPr>
          <p:cNvPr id="348225190" name="Группа 348225189"/>
          <p:cNvGrpSpPr/>
          <p:nvPr/>
        </p:nvGrpSpPr>
        <p:grpSpPr bwMode="auto">
          <a:xfrm>
            <a:off x="3499245" y="1375784"/>
            <a:ext cx="142776" cy="4189490"/>
            <a:chOff x="0" y="0"/>
            <a:chExt cx="142776" cy="4189490"/>
          </a:xfrm>
        </p:grpSpPr>
        <p:cxnSp>
          <p:nvCxnSpPr>
            <p:cNvPr id="2" name="Прямая соединительная линия 1"/>
            <p:cNvCxnSpPr>
              <a:cxnSpLocks/>
            </p:cNvCxnSpPr>
            <p:nvPr/>
          </p:nvCxnSpPr>
          <p:spPr bwMode="auto">
            <a:xfrm flipH="1">
              <a:off x="71388" y="0"/>
              <a:ext cx="0" cy="4061337"/>
            </a:xfrm>
            <a:prstGeom prst="line">
              <a:avLst/>
            </a:prstGeom>
            <a:ln w="28575" cap="flat" cmpd="sng" algn="ctr">
              <a:solidFill>
                <a:srgbClr val="ED4784"/>
              </a:solidFill>
              <a:prstDash val="solid"/>
              <a:miter lim="800000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461283" name="Овал 177461282"/>
            <p:cNvSpPr/>
            <p:nvPr/>
          </p:nvSpPr>
          <p:spPr bwMode="auto">
            <a:xfrm>
              <a:off x="0" y="4032397"/>
              <a:ext cx="142776" cy="157091"/>
            </a:xfrm>
            <a:prstGeom prst="ellipse">
              <a:avLst/>
            </a:prstGeom>
            <a:solidFill>
              <a:srgbClr val="ED4784"/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1226323854" name="Группа 1226323853"/>
          <p:cNvGrpSpPr/>
          <p:nvPr/>
        </p:nvGrpSpPr>
        <p:grpSpPr bwMode="auto">
          <a:xfrm>
            <a:off x="8025484" y="1374150"/>
            <a:ext cx="142777" cy="4174762"/>
            <a:chOff x="0" y="0"/>
            <a:chExt cx="142777" cy="4174762"/>
          </a:xfrm>
        </p:grpSpPr>
        <p:cxnSp>
          <p:nvCxnSpPr>
            <p:cNvPr id="592979108" name="Прямая соединительная линия 592979107"/>
            <p:cNvCxnSpPr>
              <a:cxnSpLocks/>
            </p:cNvCxnSpPr>
            <p:nvPr/>
          </p:nvCxnSpPr>
          <p:spPr bwMode="auto">
            <a:xfrm flipH="1">
              <a:off x="72349" y="0"/>
              <a:ext cx="0" cy="4045541"/>
            </a:xfrm>
            <a:prstGeom prst="line">
              <a:avLst/>
            </a:prstGeom>
            <a:ln w="28575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496948" name="Овал 1538496947"/>
            <p:cNvSpPr/>
            <p:nvPr/>
          </p:nvSpPr>
          <p:spPr bwMode="auto">
            <a:xfrm>
              <a:off x="0" y="4018278"/>
              <a:ext cx="142777" cy="15648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96562901" name="Прямоугольник 2096562900"/>
          <p:cNvSpPr/>
          <p:nvPr/>
        </p:nvSpPr>
        <p:spPr bwMode="auto">
          <a:xfrm>
            <a:off x="-19868" y="6630508"/>
            <a:ext cx="12211868" cy="216704"/>
          </a:xfrm>
          <a:prstGeom prst="rect">
            <a:avLst/>
          </a:prstGeom>
          <a:gradFill>
            <a:gsLst>
              <a:gs pos="0">
                <a:srgbClr val="FC003F">
                  <a:alpha val="89999"/>
                </a:srgbClr>
              </a:gs>
              <a:gs pos="50000">
                <a:srgbClr val="7030A0">
                  <a:alpha val="89999"/>
                </a:srgbClr>
              </a:gs>
              <a:gs pos="100000">
                <a:srgbClr val="0070C0">
                  <a:alpha val="89999"/>
                </a:srgbClr>
              </a:gs>
            </a:gsLst>
            <a:lin ang="0" scaled="1"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325428536" name="Группа 1325428535"/>
          <p:cNvGrpSpPr/>
          <p:nvPr/>
        </p:nvGrpSpPr>
        <p:grpSpPr bwMode="auto">
          <a:xfrm>
            <a:off x="11592571" y="1375788"/>
            <a:ext cx="142776" cy="4189489"/>
            <a:chOff x="0" y="0"/>
            <a:chExt cx="142776" cy="4189489"/>
          </a:xfrm>
        </p:grpSpPr>
        <p:cxnSp>
          <p:nvCxnSpPr>
            <p:cNvPr id="1345357291" name="Прямая соединительная линия 1345357290"/>
            <p:cNvCxnSpPr>
              <a:cxnSpLocks/>
            </p:cNvCxnSpPr>
            <p:nvPr/>
          </p:nvCxnSpPr>
          <p:spPr bwMode="auto">
            <a:xfrm flipH="1">
              <a:off x="71388" y="0"/>
              <a:ext cx="0" cy="4061336"/>
            </a:xfrm>
            <a:prstGeom prst="line">
              <a:avLst/>
            </a:prstGeom>
            <a:ln w="28575" cap="flat" cmpd="sng" algn="ctr">
              <a:solidFill>
                <a:srgbClr val="ED4784"/>
              </a:solidFill>
              <a:prstDash val="solid"/>
              <a:miter lim="800000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203747" name="Овал 162203746"/>
            <p:cNvSpPr/>
            <p:nvPr/>
          </p:nvSpPr>
          <p:spPr bwMode="auto">
            <a:xfrm>
              <a:off x="0" y="4032396"/>
              <a:ext cx="142776" cy="157090"/>
            </a:xfrm>
            <a:prstGeom prst="ellipse">
              <a:avLst/>
            </a:prstGeom>
            <a:solidFill>
              <a:srgbClr val="ED4784"/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34019389" name="Рисунок 2" descr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089886" y="140338"/>
            <a:ext cx="2697300" cy="683946"/>
          </a:xfrm>
          <a:prstGeom prst="rect">
            <a:avLst/>
          </a:prstGeom>
          <a:ln w="12700">
            <a:miter lim="400000"/>
          </a:ln>
        </p:spPr>
      </p:pic>
      <p:sp>
        <p:nvSpPr>
          <p:cNvPr id="1763204869" name="Title 1"/>
          <p:cNvSpPr>
            <a:spLocks noGrp="1"/>
          </p:cNvSpPr>
          <p:nvPr>
            <p:ph type="title"/>
          </p:nvPr>
        </p:nvSpPr>
        <p:spPr bwMode="auto">
          <a:xfrm>
            <a:off x="-19867" y="-11904"/>
            <a:ext cx="8772765" cy="1084095"/>
          </a:xfrm>
        </p:spPr>
        <p:txBody>
          <a:bodyPr/>
          <a:lstStyle/>
          <a:p>
            <a:pPr algn="ctr">
              <a:defRPr/>
            </a:pPr>
            <a:r>
              <a:rPr lang="ru-RU" sz="3000" b="0" dirty="0">
                <a:latin typeface="Calibri"/>
                <a:ea typeface="Calibri"/>
                <a:cs typeface="Calibri"/>
              </a:rPr>
              <a:t>ОБЗОР ЗАКЛЮЧЕНИЙ ПО ИТОГАМ ПРОВЕДЕНИЯ ОРВ НА МУНИЦИПАЛЬНОМ УРОВНЕ</a:t>
            </a:r>
            <a:endParaRPr sz="3000" b="0" dirty="0">
              <a:latin typeface="Calibri"/>
              <a:ea typeface="Calibri"/>
              <a:cs typeface="Calibri"/>
            </a:endParaRPr>
          </a:p>
        </p:txBody>
      </p:sp>
      <p:sp>
        <p:nvSpPr>
          <p:cNvPr id="1588772478" name="Прямоугольник 1588772477"/>
          <p:cNvSpPr/>
          <p:nvPr/>
        </p:nvSpPr>
        <p:spPr bwMode="auto">
          <a:xfrm>
            <a:off x="-19868" y="6630508"/>
            <a:ext cx="12211868" cy="216704"/>
          </a:xfrm>
          <a:prstGeom prst="rect">
            <a:avLst/>
          </a:prstGeom>
          <a:gradFill>
            <a:gsLst>
              <a:gs pos="0">
                <a:srgbClr val="FC003F">
                  <a:alpha val="89999"/>
                </a:srgbClr>
              </a:gs>
              <a:gs pos="50000">
                <a:srgbClr val="7030A0">
                  <a:alpha val="89999"/>
                </a:srgbClr>
              </a:gs>
              <a:gs pos="100000">
                <a:srgbClr val="0070C0">
                  <a:alpha val="89999"/>
                </a:srgbClr>
              </a:gs>
            </a:gsLst>
            <a:lin ang="0" scaled="1"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6" name="Диаграмма 5">
                <a:extLst>
                  <a:ext uri="{FF2B5EF4-FFF2-40B4-BE49-F238E27FC236}">
                    <a16:creationId xmlns:a16="http://schemas.microsoft.com/office/drawing/2014/main" id="{AFBD5074-B6EE-4BAC-9CBF-E25C29AC0E2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42668184"/>
                  </p:ext>
                </p:extLst>
              </p:nvPr>
            </p:nvGraphicFramePr>
            <p:xfrm>
              <a:off x="550416" y="1198485"/>
              <a:ext cx="11236770" cy="482607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6" name="Диаграмма 5">
                <a:extLst>
                  <a:ext uri="{FF2B5EF4-FFF2-40B4-BE49-F238E27FC236}">
                    <a16:creationId xmlns:a16="http://schemas.microsoft.com/office/drawing/2014/main" id="{AFBD5074-B6EE-4BAC-9CBF-E25C29AC0E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416" y="1198485"/>
                <a:ext cx="11236770" cy="482607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30830145" name="Рисунок 203083014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649662" y="473052"/>
            <a:ext cx="4537496" cy="2553442"/>
          </a:xfrm>
          <a:prstGeom prst="rect">
            <a:avLst/>
          </a:prstGeom>
        </p:spPr>
      </p:pic>
      <p:pic>
        <p:nvPicPr>
          <p:cNvPr id="1392795087" name="Рисунок 2" descr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160834" y="270818"/>
            <a:ext cx="2697300" cy="683946"/>
          </a:xfrm>
          <a:prstGeom prst="rect">
            <a:avLst/>
          </a:prstGeom>
          <a:ln w="12700">
            <a:miter lim="400000"/>
          </a:ln>
        </p:spPr>
      </p:pic>
      <p:sp>
        <p:nvSpPr>
          <p:cNvPr id="997631337" name="Прямоугольник 997631336"/>
          <p:cNvSpPr/>
          <p:nvPr/>
        </p:nvSpPr>
        <p:spPr bwMode="auto">
          <a:xfrm>
            <a:off x="-19867" y="6630508"/>
            <a:ext cx="12211866" cy="216704"/>
          </a:xfrm>
          <a:prstGeom prst="rect">
            <a:avLst/>
          </a:prstGeom>
          <a:gradFill>
            <a:gsLst>
              <a:gs pos="0">
                <a:srgbClr val="FC003F">
                  <a:alpha val="89999"/>
                </a:srgbClr>
              </a:gs>
              <a:gs pos="50000">
                <a:srgbClr val="7030A0">
                  <a:alpha val="89999"/>
                </a:srgbClr>
              </a:gs>
              <a:gs pos="100000">
                <a:srgbClr val="0070C0">
                  <a:alpha val="89999"/>
                </a:srgbClr>
              </a:gs>
            </a:gsLst>
            <a:lin ang="0" scaled="1"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106525" name="Title 1"/>
          <p:cNvSpPr>
            <a:spLocks noGrp="1"/>
          </p:cNvSpPr>
          <p:nvPr>
            <p:ph type="title"/>
          </p:nvPr>
        </p:nvSpPr>
        <p:spPr bwMode="auto">
          <a:xfrm>
            <a:off x="-19867" y="-11904"/>
            <a:ext cx="8959046" cy="1408034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5000"/>
          </a:bodyPr>
          <a:lstStyle/>
          <a:p>
            <a:pPr algn="ctr">
              <a:defRPr/>
            </a:pPr>
            <a:r>
              <a:rPr lang="ru-RU" sz="3000" b="0">
                <a:latin typeface="Calibri"/>
                <a:ea typeface="Calibri"/>
                <a:cs typeface="Calibri"/>
              </a:rPr>
              <a:t>ВЗАИМОДЕЙСТВИЕ С ИСПОЛНИТЕЛЬНЫМИ ОРГАНАМИ И ОРАНАМИ МЕСТНОГО САМОУПРАВЛЕНИЯ </a:t>
            </a:r>
            <a:br>
              <a:rPr lang="ru-RU" sz="3000" b="0">
                <a:latin typeface="Calibri"/>
                <a:ea typeface="Calibri"/>
                <a:cs typeface="Calibri"/>
              </a:rPr>
            </a:br>
            <a:r>
              <a:rPr lang="ru-RU" sz="3000" b="0">
                <a:latin typeface="Calibri"/>
                <a:ea typeface="Calibri"/>
                <a:cs typeface="Calibri"/>
              </a:rPr>
              <a:t>ПО ВОПРОСАМ ПРОВЕДЕНЯ РЕГУЛЯТОРНЫХ ПРОЦЕДУР</a:t>
            </a:r>
            <a:endParaRPr sz="3000" b="0">
              <a:latin typeface="Calibri"/>
              <a:ea typeface="Calibri"/>
              <a:cs typeface="Calibri"/>
            </a:endParaRPr>
          </a:p>
        </p:txBody>
      </p:sp>
      <p:sp>
        <p:nvSpPr>
          <p:cNvPr id="1086099958" name="Прямоугольник 1086099957"/>
          <p:cNvSpPr/>
          <p:nvPr/>
        </p:nvSpPr>
        <p:spPr bwMode="auto">
          <a:xfrm>
            <a:off x="816003" y="1630991"/>
            <a:ext cx="5713328" cy="939452"/>
          </a:xfrm>
          <a:prstGeom prst="rect">
            <a:avLst/>
          </a:prstGeom>
          <a:solidFill>
            <a:srgbClr val="0070C0">
              <a:alpha val="89999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0">
                <a:latin typeface="Calibri"/>
                <a:ea typeface="Calibri"/>
                <a:cs typeface="Calibri"/>
              </a:rPr>
              <a:t>Минэкономразвития Смоленской области – уполномоченный орган в сфере ОРВ</a:t>
            </a:r>
            <a:endParaRPr sz="2400" b="0">
              <a:latin typeface="Calibri"/>
              <a:ea typeface="Calibri"/>
              <a:cs typeface="Calibri"/>
            </a:endParaRPr>
          </a:p>
        </p:txBody>
      </p:sp>
      <p:grpSp>
        <p:nvGrpSpPr>
          <p:cNvPr id="1500375525" name="Группа 1500375524"/>
          <p:cNvGrpSpPr/>
          <p:nvPr/>
        </p:nvGrpSpPr>
        <p:grpSpPr bwMode="auto">
          <a:xfrm>
            <a:off x="816003" y="3001896"/>
            <a:ext cx="10718090" cy="3460676"/>
            <a:chOff x="0" y="0"/>
            <a:chExt cx="10718090" cy="3460676"/>
          </a:xfrm>
        </p:grpSpPr>
        <p:cxnSp>
          <p:nvCxnSpPr>
            <p:cNvPr id="487478133" name="Прямая соединительная линия 487478132"/>
            <p:cNvCxnSpPr>
              <a:cxnSpLocks/>
            </p:cNvCxnSpPr>
            <p:nvPr/>
          </p:nvCxnSpPr>
          <p:spPr bwMode="auto">
            <a:xfrm rot="16199933" flipH="1" flipV="1">
              <a:off x="-1381081" y="1637080"/>
              <a:ext cx="3274162" cy="0"/>
            </a:xfrm>
            <a:prstGeom prst="line">
              <a:avLst/>
            </a:prstGeom>
            <a:ln w="28575" cap="flat" cmpd="sng" algn="ctr">
              <a:gradFill>
                <a:gsLst>
                  <a:gs pos="0">
                    <a:srgbClr val="FC003F"/>
                  </a:gs>
                  <a:gs pos="100000">
                    <a:srgbClr val="0070C0"/>
                  </a:gs>
                </a:gsLst>
                <a:lin ang="0" scaled="1"/>
              </a:gradFill>
              <a:prstDash val="sysDot"/>
              <a:miter lim="800000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8751167" name="TextBox 488751166"/>
            <p:cNvSpPr txBox="1"/>
            <p:nvPr/>
          </p:nvSpPr>
          <p:spPr bwMode="auto">
            <a:xfrm>
              <a:off x="985947" y="0"/>
              <a:ext cx="9730703" cy="640440"/>
            </a:xfrm>
            <a:prstGeom prst="rect">
              <a:avLst/>
            </a:prstGeom>
            <a:noFill/>
            <a:ln w="6349">
              <a:solidFill>
                <a:srgbClr val="7030A0"/>
              </a:solidFill>
              <a:prstDash val="solid"/>
            </a:ln>
          </p:spPr>
          <p:txBody>
            <a:bodyPr vertOverflow="overflow" horzOverflow="overflow" vert="horz" wrap="square" lIns="91440" tIns="45720" rIns="91440" bIns="45720" numCol="1" spcCol="0" rtlCol="0" fromWordArt="0" anchor="t" anchorCtr="0" forceAA="0" compatLnSpc="0">
              <a:spAutoFit/>
            </a:bodyPr>
            <a:lstStyle/>
            <a:p>
              <a:pPr algn="ctr">
                <a:defRPr/>
              </a:pPr>
              <a:r>
                <a:rPr lang="ru-RU" sz="1800" b="0" i="0" u="none" strike="noStrike" cap="none" spc="0">
                  <a:solidFill>
                    <a:schemeClr val="tx1"/>
                  </a:solidFill>
                  <a:latin typeface="Liberation Sans"/>
                  <a:ea typeface="Liberation Sans"/>
                  <a:cs typeface="Liberation Sans"/>
                </a:rPr>
                <a:t>Оказывает методологическую и информационно-консультационную помощь представителям исполнительных органов Смоленской области - разработчикам НПА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081395541" name="TextBox 2081395540"/>
            <p:cNvSpPr txBox="1"/>
            <p:nvPr/>
          </p:nvSpPr>
          <p:spPr bwMode="auto">
            <a:xfrm>
              <a:off x="985947" y="853619"/>
              <a:ext cx="9731423" cy="640440"/>
            </a:xfrm>
            <a:prstGeom prst="rect">
              <a:avLst/>
            </a:prstGeom>
            <a:noFill/>
            <a:ln w="6349">
              <a:solidFill>
                <a:srgbClr val="7030A0"/>
              </a:solidFill>
              <a:prstDash val="solid"/>
            </a:ln>
          </p:spPr>
          <p:txBody>
            <a:bodyPr vertOverflow="overflow" horzOverflow="overflow" vert="horz" wrap="square" lIns="91440" tIns="45720" rIns="91440" bIns="45720" numCol="1" spcCol="0" rtlCol="0" fromWordArt="0" anchor="t" anchorCtr="0" forceAA="0" compatLnSpc="0">
              <a:spAutoFit/>
            </a:bodyPr>
            <a:lstStyle/>
            <a:p>
              <a:pPr algn="ctr">
                <a:defRPr/>
              </a:pPr>
              <a:r>
                <a:rPr lang="ru-RU" sz="1800" b="0" i="0" u="none" strike="noStrike" cap="none" spc="0">
                  <a:solidFill>
                    <a:schemeClr val="tx1"/>
                  </a:solidFill>
                  <a:latin typeface="Liberation Sans"/>
                  <a:ea typeface="Liberation Sans"/>
                  <a:cs typeface="Liberation Sans"/>
                </a:rPr>
                <a:t>Осуществляет регистрацию пользователей на региональном Интернет-портале для публичного обсуждения проектов и действующих НПА органов власти</a:t>
              </a:r>
              <a:endParaRPr lang="en-US" sz="18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340803463" name="TextBox 1340803462"/>
            <p:cNvSpPr txBox="1"/>
            <p:nvPr/>
          </p:nvSpPr>
          <p:spPr bwMode="auto">
            <a:xfrm>
              <a:off x="985947" y="1698262"/>
              <a:ext cx="9732143" cy="914759"/>
            </a:xfrm>
            <a:prstGeom prst="rect">
              <a:avLst/>
            </a:prstGeom>
            <a:noFill/>
            <a:ln w="6349">
              <a:solidFill>
                <a:srgbClr val="7030A0"/>
              </a:solidFill>
              <a:prstDash val="solid"/>
            </a:ln>
          </p:spPr>
          <p:txBody>
            <a:bodyPr vertOverflow="overflow" horzOverflow="overflow" vert="horz" wrap="square" lIns="91440" tIns="45720" rIns="91440" bIns="45720" numCol="1" spcCol="0" rtlCol="0" fromWordArt="0" anchor="t" anchorCtr="0" forceAA="0" compatLnSpc="0">
              <a:spAutoFit/>
            </a:bodyPr>
            <a:lstStyle/>
            <a:p>
              <a:pPr algn="ctr">
                <a:defRPr/>
              </a:pPr>
              <a:r>
                <a:rPr lang="ru-RU" sz="1800"/>
                <a:t>Обеспечивает методическую поддержку разработчиков НПА по проведению регуляторных процедур. Рекомендации по заполнению отчета о предварительной ОРВ: </a:t>
              </a:r>
              <a:r>
                <a:rPr lang="ru-RU" sz="1800" b="0" i="0" u="sng" strike="noStrike" cap="none" spc="0">
                  <a:solidFill>
                    <a:srgbClr val="7030A0"/>
                  </a:solidFill>
                  <a:latin typeface="Liberation Sans"/>
                  <a:ea typeface="Liberation Sans"/>
                  <a:cs typeface="Liberation Sans"/>
                  <a:hlinkClick r:id="rId4" tooltip="https://econ.admin-smolensk.ru/files/637/razyasneniya-po-otchetu.pdf"/>
                </a:rPr>
                <a:t>https://econ.admin-smolensk.ru/files/637/razyasneniya-po-otchetu.pdf</a:t>
              </a:r>
              <a:endParaRPr sz="1800">
                <a:solidFill>
                  <a:srgbClr val="7030A0"/>
                </a:solidFill>
              </a:endParaRPr>
            </a:p>
          </p:txBody>
        </p:sp>
        <p:sp>
          <p:nvSpPr>
            <p:cNvPr id="1770105887" name="TextBox 1770105886"/>
            <p:cNvSpPr txBox="1"/>
            <p:nvPr/>
          </p:nvSpPr>
          <p:spPr bwMode="auto">
            <a:xfrm>
              <a:off x="985947" y="2820236"/>
              <a:ext cx="9731062" cy="640440"/>
            </a:xfrm>
            <a:prstGeom prst="rect">
              <a:avLst/>
            </a:prstGeom>
            <a:noFill/>
            <a:ln w="6349">
              <a:solidFill>
                <a:srgbClr val="7030A0"/>
              </a:solidFill>
              <a:prstDash val="solid"/>
            </a:ln>
          </p:spPr>
          <p:txBody>
            <a:bodyPr vertOverflow="overflow" horzOverflow="overflow" vert="horz" wrap="square" lIns="91440" tIns="45720" rIns="91440" bIns="45720" numCol="1" spcCol="0" rtlCol="0" fromWordArt="0" anchor="t" anchorCtr="0" forceAA="0" compatLnSpc="0">
              <a:spAutoFit/>
            </a:bodyPr>
            <a:lstStyle/>
            <a:p>
              <a:pPr algn="ctr">
                <a:defRPr/>
              </a:pPr>
              <a:r>
                <a:rPr lang="ru-RU" sz="1800" b="0" i="0" u="none" strike="noStrike" cap="none" spc="0" dirty="0">
                  <a:solidFill>
                    <a:schemeClr val="tx1"/>
                  </a:solidFill>
                  <a:latin typeface="Liberation Sans"/>
                  <a:ea typeface="Liberation Sans"/>
                  <a:cs typeface="Liberation Sans"/>
                </a:rPr>
                <a:t>Проводит обучающие мероприятия (вебинары, рабочие встречи, воркшопы) для разработчиков НПА</a:t>
              </a:r>
              <a:endParaRPr lang="ru-RU" sz="1800" b="0" i="0" u="none" strike="noStrike" cap="none" spc="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95349203" name="Овал 595349202"/>
            <p:cNvSpPr/>
            <p:nvPr/>
          </p:nvSpPr>
          <p:spPr bwMode="auto">
            <a:xfrm>
              <a:off x="0" y="0"/>
              <a:ext cx="511967" cy="5238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43739E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01027893" name="Овал 601027892"/>
            <p:cNvSpPr/>
            <p:nvPr/>
          </p:nvSpPr>
          <p:spPr bwMode="auto">
            <a:xfrm>
              <a:off x="0" y="2878518"/>
              <a:ext cx="511967" cy="5238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43739E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86834344" name="Овал 1286834343"/>
            <p:cNvSpPr/>
            <p:nvPr/>
          </p:nvSpPr>
          <p:spPr bwMode="auto">
            <a:xfrm>
              <a:off x="0" y="1893705"/>
              <a:ext cx="511967" cy="5238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43739E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98298566" name="Овал 1898298565"/>
            <p:cNvSpPr/>
            <p:nvPr/>
          </p:nvSpPr>
          <p:spPr bwMode="auto">
            <a:xfrm>
              <a:off x="0" y="911902"/>
              <a:ext cx="511967" cy="5238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43739E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1807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49843" y="340242"/>
            <a:ext cx="11074400" cy="114300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ru-RU" sz="3600" i="1">
                <a:solidFill>
                  <a:schemeClr val="bg1">
                    <a:lumMod val="95000"/>
                  </a:schemeClr>
                </a:solidFill>
              </a:rPr>
              <a:t>Выражаем искреннюю признательность за уделенное Вами время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5854992" y="4642335"/>
            <a:ext cx="6122861" cy="1920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2000" b="1" i="0">
                <a:solidFill>
                  <a:srgbClr val="F2F2F2"/>
                </a:solidFill>
              </a:rPr>
              <a:t>Минэкономразвития Смоленской области</a:t>
            </a:r>
            <a:r>
              <a:rPr lang="ru-RU" sz="2000" i="0">
                <a:solidFill>
                  <a:srgbClr val="F2F2F2"/>
                </a:solidFill>
              </a:rPr>
              <a:t>,</a:t>
            </a:r>
            <a:endParaRPr sz="2000" i="0">
              <a:solidFill>
                <a:srgbClr val="F2F2F2"/>
              </a:solidFill>
            </a:endParaRPr>
          </a:p>
          <a:p>
            <a:pPr algn="r">
              <a:defRPr/>
            </a:pPr>
            <a:r>
              <a:rPr lang="ru-RU" sz="2000" i="0">
                <a:solidFill>
                  <a:srgbClr val="F2F2F2"/>
                </a:solidFill>
              </a:rPr>
              <a:t>Департамент мониторинга бизнес-климата,</a:t>
            </a:r>
            <a:endParaRPr sz="2000" i="0">
              <a:solidFill>
                <a:srgbClr val="F2F2F2"/>
              </a:solidFill>
            </a:endParaRPr>
          </a:p>
          <a:p>
            <a:pPr algn="r">
              <a:defRPr/>
            </a:pPr>
            <a:r>
              <a:rPr lang="ru-RU" sz="2000" i="0">
                <a:solidFill>
                  <a:srgbClr val="F2F2F2"/>
                </a:solidFill>
              </a:rPr>
              <a:t>сектор оценки регулирующего воздействия  </a:t>
            </a:r>
            <a:endParaRPr i="0"/>
          </a:p>
          <a:p>
            <a:pPr algn="r">
              <a:defRPr/>
            </a:pPr>
            <a:r>
              <a:rPr lang="ru-RU" sz="2000" i="0">
                <a:solidFill>
                  <a:srgbClr val="F2F2F2"/>
                </a:solidFill>
              </a:rPr>
              <a:t>(4812)-29-19-07, 29-25-53, 29-25-08</a:t>
            </a:r>
            <a:endParaRPr i="0"/>
          </a:p>
          <a:p>
            <a:pPr algn="r">
              <a:defRPr/>
            </a:pPr>
            <a:r>
              <a:rPr lang="en-US" sz="2000" i="0">
                <a:solidFill>
                  <a:srgbClr val="F2F2F2"/>
                </a:solidFill>
              </a:rPr>
              <a:t>https://econ.admin-smolensk.ru/</a:t>
            </a:r>
            <a:endParaRPr sz="2000" i="0">
              <a:solidFill>
                <a:srgbClr val="F2F2F2"/>
              </a:solidFill>
            </a:endParaRPr>
          </a:p>
          <a:p>
            <a:pPr algn="r">
              <a:defRPr/>
            </a:pPr>
            <a:r>
              <a:rPr lang="en-US" sz="2000" b="0" i="0" u="none" strike="noStrike" cap="none" spc="0">
                <a:solidFill>
                  <a:srgbClr val="F2F2F2"/>
                </a:solidFill>
                <a:latin typeface="Liberation Sans"/>
                <a:ea typeface="Liberation Sans"/>
                <a:cs typeface="Liberation Sans"/>
              </a:rPr>
              <a:t>https://regulation.admin-smolensk.ru/</a:t>
            </a:r>
            <a:r>
              <a:rPr lang="ru-RU" sz="2000" i="0">
                <a:solidFill>
                  <a:srgbClr val="F2F2F2"/>
                </a:solidFill>
              </a:rPr>
              <a:t> </a:t>
            </a:r>
            <a:endParaRPr i="0"/>
          </a:p>
        </p:txBody>
      </p:sp>
      <p:sp>
        <p:nvSpPr>
          <p:cNvPr id="1887089430" name="Прямоугольник 1887089429"/>
          <p:cNvSpPr/>
          <p:nvPr/>
        </p:nvSpPr>
        <p:spPr bwMode="auto">
          <a:xfrm>
            <a:off x="0" y="-1807"/>
            <a:ext cx="12191999" cy="45720"/>
          </a:xfrm>
          <a:prstGeom prst="rect">
            <a:avLst/>
          </a:prstGeom>
          <a:gradFill>
            <a:gsLst>
              <a:gs pos="0">
                <a:srgbClr val="F7035C"/>
              </a:gs>
              <a:gs pos="50000">
                <a:srgbClr val="7030A0"/>
              </a:gs>
              <a:gs pos="100000">
                <a:srgbClr val="0070C0"/>
              </a:gs>
            </a:gsLst>
            <a:lin ang="0" scaled="1"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:fade/>
      </p:transition>
    </mc:Choice>
    <mc:Fallback xmlns:w="http://schemas.openxmlformats.org/wordprocessingml/2006/main" xmlns:m="http://schemas.openxmlformats.org/officeDocument/2006/math" xmlns="">
      <p:transition spd="slow" advClick="0" advTm="6000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07562958" name="Рисунок 2" descr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030355" y="140339"/>
            <a:ext cx="2697300" cy="683946"/>
          </a:xfrm>
          <a:prstGeom prst="rect">
            <a:avLst/>
          </a:prstGeom>
          <a:ln w="12700">
            <a:miter lim="400000"/>
          </a:ln>
        </p:spPr>
      </p:pic>
      <p:sp>
        <p:nvSpPr>
          <p:cNvPr id="1099811731" name="Прямоугольник 1099811730"/>
          <p:cNvSpPr/>
          <p:nvPr/>
        </p:nvSpPr>
        <p:spPr bwMode="auto">
          <a:xfrm>
            <a:off x="-19868" y="6630509"/>
            <a:ext cx="12211868" cy="216705"/>
          </a:xfrm>
          <a:prstGeom prst="rect">
            <a:avLst/>
          </a:prstGeom>
          <a:gradFill>
            <a:gsLst>
              <a:gs pos="0">
                <a:srgbClr val="FC003F">
                  <a:alpha val="89999"/>
                </a:srgbClr>
              </a:gs>
              <a:gs pos="50000">
                <a:srgbClr val="7030A0">
                  <a:alpha val="89999"/>
                </a:srgbClr>
              </a:gs>
              <a:gs pos="100000">
                <a:srgbClr val="0070C0">
                  <a:alpha val="89999"/>
                </a:srgbClr>
              </a:gs>
            </a:gsLst>
            <a:lin ang="0" scaled="1"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314462" name="Title 1"/>
          <p:cNvSpPr>
            <a:spLocks noGrp="1"/>
          </p:cNvSpPr>
          <p:nvPr>
            <p:ph type="title"/>
          </p:nvPr>
        </p:nvSpPr>
        <p:spPr bwMode="auto">
          <a:xfrm>
            <a:off x="942786" y="-11905"/>
            <a:ext cx="7059239" cy="1084095"/>
          </a:xfrm>
        </p:spPr>
        <p:txBody>
          <a:bodyPr/>
          <a:lstStyle/>
          <a:p>
            <a:pPr algn="ctr">
              <a:defRPr/>
            </a:pPr>
            <a:r>
              <a:rPr lang="ru-RU" sz="3000" b="0" dirty="0">
                <a:latin typeface="Calibri"/>
                <a:ea typeface="Calibri"/>
                <a:cs typeface="Calibri"/>
              </a:rPr>
              <a:t>СМОЛЕНСКАЯ ОБЛАСТЬ – </a:t>
            </a:r>
            <a:br>
              <a:rPr lang="ru-RU" sz="3000" b="0" dirty="0">
                <a:latin typeface="Calibri"/>
                <a:ea typeface="Calibri"/>
                <a:cs typeface="Calibri"/>
              </a:rPr>
            </a:br>
            <a:r>
              <a:rPr lang="ru-RU" sz="3000" b="0" dirty="0">
                <a:latin typeface="Calibri"/>
                <a:ea typeface="Calibri"/>
                <a:cs typeface="Calibri"/>
              </a:rPr>
              <a:t>ЛИДЕР РЕЙТИНГА 2025 ГОДА</a:t>
            </a:r>
            <a:endParaRPr sz="3000" b="0" dirty="0">
              <a:latin typeface="Calibri"/>
              <a:ea typeface="Calibri"/>
              <a:cs typeface="Calibri"/>
            </a:endParaRPr>
          </a:p>
        </p:txBody>
      </p:sp>
      <p:sp>
        <p:nvSpPr>
          <p:cNvPr id="196024313" name="TextBox 196024312"/>
          <p:cNvSpPr txBox="1"/>
          <p:nvPr/>
        </p:nvSpPr>
        <p:spPr bwMode="auto">
          <a:xfrm>
            <a:off x="5251874" y="1205663"/>
            <a:ext cx="7002044" cy="25606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>
                <a:latin typeface="Liberation Sans"/>
                <a:ea typeface="Liberation Sans"/>
                <a:cs typeface="Liberation Sans"/>
              </a:rPr>
              <a:t>Минэкономразвития России подвело итоги рейтинга качества проведения оценки регулирующего воздействия (ОРВ), оценки применения обязательных требований (ОПОТ), оценки фактического воздействия (ОФВ) и экспертизы в субъектах РФ.</a:t>
            </a:r>
          </a:p>
          <a:p>
            <a:pPr algn="l">
              <a:defRPr/>
            </a:pPr>
            <a:r>
              <a:rPr lang="ru-RU">
                <a:latin typeface="Liberation Sans"/>
                <a:ea typeface="Liberation Sans"/>
                <a:cs typeface="Liberation Sans"/>
              </a:rPr>
              <a:t> </a:t>
            </a:r>
          </a:p>
          <a:p>
            <a:pPr algn="l">
              <a:defRPr/>
            </a:pPr>
            <a:r>
              <a:rPr lang="ru-RU">
                <a:latin typeface="Liberation Sans"/>
                <a:ea typeface="Liberation Sans"/>
                <a:cs typeface="Liberation Sans"/>
              </a:rPr>
              <a:t>Позиция Смоленской области в группе регионов-лидеров с </a:t>
            </a:r>
            <a:endParaRPr>
              <a:latin typeface="Liberation Sans"/>
              <a:ea typeface="Liberation Sans"/>
              <a:cs typeface="Liberation Sans"/>
            </a:endParaRPr>
          </a:p>
          <a:p>
            <a:pPr algn="l">
              <a:defRPr/>
            </a:pPr>
            <a:r>
              <a:rPr lang="ru-RU" b="1">
                <a:solidFill>
                  <a:srgbClr val="7030A0"/>
                </a:solidFill>
                <a:latin typeface="+mn-lt"/>
                <a:ea typeface="+mn-lt"/>
                <a:cs typeface="+mn-lt"/>
              </a:rPr>
              <a:t>«Высшим уровнем» </a:t>
            </a:r>
            <a:r>
              <a:rPr lang="ru-RU">
                <a:latin typeface="+mn-lt"/>
                <a:ea typeface="+mn-lt"/>
                <a:cs typeface="+mn-lt"/>
              </a:rPr>
              <a:t>проведения регуляторных процедур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 подтверждает эффективность деятельности исполнительных органов региона по созданию благоприятного бизнес-климата.</a:t>
            </a:r>
            <a:endParaRPr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1626103880" name="TextBox 1626103879"/>
          <p:cNvSpPr txBox="1"/>
          <p:nvPr/>
        </p:nvSpPr>
        <p:spPr bwMode="auto">
          <a:xfrm>
            <a:off x="432567" y="1265194"/>
            <a:ext cx="4381655" cy="4877159"/>
          </a:xfrm>
          <a:prstGeom prst="rect">
            <a:avLst/>
          </a:prstGeom>
          <a:noFill/>
          <a:ln w="6349">
            <a:solidFill>
              <a:srgbClr val="7030A0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2200" b="1">
                <a:solidFill>
                  <a:srgbClr val="7030A0"/>
                </a:solidFill>
              </a:rPr>
              <a:t>Высший уровень</a:t>
            </a:r>
            <a:endParaRPr lang="ru-RU"/>
          </a:p>
          <a:p>
            <a:pPr algn="l">
              <a:defRPr/>
            </a:pPr>
            <a:endParaRPr/>
          </a:p>
          <a:p>
            <a:pPr algn="l">
              <a:defRPr/>
            </a:pPr>
            <a:r>
              <a:rPr lang="ru-RU"/>
              <a:t>Ханты-Мансийский автономный округ</a:t>
            </a:r>
          </a:p>
          <a:p>
            <a:pPr algn="l">
              <a:defRPr/>
            </a:pPr>
            <a:r>
              <a:rPr lang="ru-RU"/>
              <a:t>Липецкая область</a:t>
            </a:r>
          </a:p>
          <a:p>
            <a:pPr algn="l">
              <a:defRPr/>
            </a:pPr>
            <a:r>
              <a:rPr lang="ru-RU"/>
              <a:t>Республика Татарстан</a:t>
            </a:r>
          </a:p>
          <a:p>
            <a:pPr algn="l">
              <a:defRPr/>
            </a:pPr>
            <a:r>
              <a:rPr lang="ru-RU"/>
              <a:t>Краснодарский край</a:t>
            </a:r>
          </a:p>
          <a:p>
            <a:pPr algn="l">
              <a:defRPr/>
            </a:pPr>
            <a:r>
              <a:rPr lang="ru-RU"/>
              <a:t>Чеченская республика</a:t>
            </a:r>
          </a:p>
          <a:p>
            <a:pPr algn="l">
              <a:defRPr/>
            </a:pPr>
            <a:r>
              <a:rPr lang="ru-RU"/>
              <a:t>Воронежская область</a:t>
            </a:r>
          </a:p>
          <a:p>
            <a:pPr algn="l">
              <a:defRPr/>
            </a:pPr>
            <a:r>
              <a:rPr lang="ru-RU"/>
              <a:t>Белгородская область</a:t>
            </a:r>
          </a:p>
          <a:p>
            <a:pPr algn="l">
              <a:defRPr/>
            </a:pPr>
            <a:r>
              <a:rPr lang="ru-RU"/>
              <a:t>Чувашская Республика</a:t>
            </a:r>
          </a:p>
          <a:p>
            <a:pPr algn="l">
              <a:defRPr/>
            </a:pPr>
            <a:r>
              <a:rPr lang="ru-RU"/>
              <a:t>Новосибирская область</a:t>
            </a:r>
          </a:p>
          <a:p>
            <a:pPr algn="l">
              <a:defRPr/>
            </a:pPr>
            <a:r>
              <a:rPr lang="ru-RU"/>
              <a:t>Свердловская область</a:t>
            </a:r>
          </a:p>
          <a:p>
            <a:pPr algn="l">
              <a:defRPr/>
            </a:pPr>
            <a:r>
              <a:rPr lang="ru-RU" sz="2200" b="1">
                <a:solidFill>
                  <a:srgbClr val="7030A0"/>
                </a:solidFill>
              </a:rPr>
              <a:t>Смоленская область</a:t>
            </a:r>
            <a:endParaRPr lang="ru-RU"/>
          </a:p>
          <a:p>
            <a:pPr algn="l">
              <a:defRPr/>
            </a:pPr>
            <a:r>
              <a:rPr lang="ru-RU"/>
              <a:t>Москва</a:t>
            </a:r>
          </a:p>
          <a:p>
            <a:pPr algn="l">
              <a:defRPr/>
            </a:pPr>
            <a:r>
              <a:rPr lang="ru-RU"/>
              <a:t>Вологодская область</a:t>
            </a:r>
          </a:p>
          <a:p>
            <a:pPr algn="l">
              <a:defRPr/>
            </a:pPr>
            <a:r>
              <a:rPr lang="ru-RU"/>
              <a:t>Курская область</a:t>
            </a:r>
          </a:p>
          <a:p>
            <a:pPr algn="l">
              <a:defRPr/>
            </a:pPr>
            <a:r>
              <a:rPr lang="ru-RU"/>
              <a:t>Тюменская область</a:t>
            </a:r>
          </a:p>
        </p:txBody>
      </p:sp>
      <p:pic>
        <p:nvPicPr>
          <p:cNvPr id="650936751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490125" y="3766343"/>
            <a:ext cx="4022934" cy="259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cxnSpLocks/>
            <a:stCxn id="830562557" idx="0"/>
            <a:endCxn id="734194657" idx="4"/>
          </p:cNvCxnSpPr>
          <p:nvPr/>
        </p:nvCxnSpPr>
        <p:spPr bwMode="auto">
          <a:xfrm rot="16199969" flipH="1" flipV="1">
            <a:off x="4007671" y="3513605"/>
            <a:ext cx="4345780" cy="0"/>
          </a:xfrm>
          <a:prstGeom prst="line">
            <a:avLst/>
          </a:prstGeom>
          <a:ln w="28575" cap="flat" cmpd="sng" algn="ctr">
            <a:gradFill>
              <a:gsLst>
                <a:gs pos="0">
                  <a:srgbClr val="FC003F"/>
                </a:gs>
                <a:gs pos="100000">
                  <a:srgbClr val="0070C0"/>
                </a:gs>
              </a:gsLst>
              <a:lin ang="0" scaled="1"/>
            </a:gradFill>
            <a:prstDash val="sysDot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9319131" name="Рисунок 2" descr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268150" y="104999"/>
            <a:ext cx="2697300" cy="683946"/>
          </a:xfrm>
          <a:prstGeom prst="rect">
            <a:avLst/>
          </a:prstGeom>
          <a:ln w="12700">
            <a:miter lim="400000"/>
          </a:ln>
        </p:spPr>
      </p:pic>
      <p:sp>
        <p:nvSpPr>
          <p:cNvPr id="1185868015" name="Прямоугольник 1185868014"/>
          <p:cNvSpPr/>
          <p:nvPr/>
        </p:nvSpPr>
        <p:spPr bwMode="auto">
          <a:xfrm>
            <a:off x="537973" y="1281183"/>
            <a:ext cx="5047276" cy="1635847"/>
          </a:xfrm>
          <a:prstGeom prst="rect">
            <a:avLst/>
          </a:prstGeom>
          <a:solidFill>
            <a:srgbClr val="0070C0">
              <a:alpha val="89999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3000" b="1">
                <a:latin typeface="Calibri"/>
                <a:ea typeface="Calibri"/>
                <a:cs typeface="Calibri"/>
              </a:rPr>
              <a:t>ПУБЛИЧНЫЕ ОБСУЖДЕНИЯ </a:t>
            </a:r>
          </a:p>
          <a:p>
            <a:pPr algn="ctr">
              <a:defRPr/>
            </a:pPr>
            <a:r>
              <a:rPr lang="ru-RU" sz="3000" b="1">
                <a:latin typeface="Calibri"/>
                <a:ea typeface="Calibri"/>
                <a:cs typeface="Calibri"/>
              </a:rPr>
              <a:t>на портале</a:t>
            </a:r>
          </a:p>
          <a:p>
            <a:pPr algn="ctr">
              <a:defRPr/>
            </a:pPr>
            <a:r>
              <a:rPr lang="ru-RU" sz="3000" b="1">
                <a:latin typeface="Calibri"/>
                <a:ea typeface="Calibri"/>
                <a:cs typeface="Calibri"/>
              </a:rPr>
              <a:t>regulation.admin-smolensk.ru</a:t>
            </a:r>
            <a:endParaRPr sz="3000" b="1">
              <a:latin typeface="Calibri"/>
              <a:ea typeface="Calibri"/>
              <a:cs typeface="Calibri"/>
            </a:endParaRPr>
          </a:p>
        </p:txBody>
      </p:sp>
      <p:sp>
        <p:nvSpPr>
          <p:cNvPr id="683098463" name="Прямоугольник 683098462"/>
          <p:cNvSpPr/>
          <p:nvPr/>
        </p:nvSpPr>
        <p:spPr bwMode="auto">
          <a:xfrm rot="5399976">
            <a:off x="8719406" y="3397312"/>
            <a:ext cx="6881926" cy="63260"/>
          </a:xfrm>
          <a:prstGeom prst="rect">
            <a:avLst/>
          </a:prstGeom>
          <a:gradFill>
            <a:gsLst>
              <a:gs pos="0">
                <a:srgbClr val="FC003F">
                  <a:alpha val="89999"/>
                </a:srgbClr>
              </a:gs>
              <a:gs pos="50000">
                <a:srgbClr val="7030A0">
                  <a:alpha val="89999"/>
                </a:srgbClr>
              </a:gs>
              <a:gs pos="100000">
                <a:srgbClr val="0070C0">
                  <a:alpha val="89999"/>
                </a:srgbClr>
              </a:gs>
            </a:gsLst>
            <a:lin ang="0" scaled="1"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900016" name="Title 1"/>
          <p:cNvSpPr>
            <a:spLocks noGrp="1"/>
          </p:cNvSpPr>
          <p:nvPr>
            <p:ph type="title"/>
          </p:nvPr>
        </p:nvSpPr>
        <p:spPr bwMode="auto">
          <a:xfrm>
            <a:off x="-7143" y="-12020"/>
            <a:ext cx="9176174" cy="1059769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lang="ru-RU" sz="3000" b="0">
                <a:latin typeface="Calibri"/>
                <a:ea typeface="Calibri"/>
                <a:cs typeface="Calibri"/>
              </a:rPr>
              <a:t>ВЗАИМОДЕЙСТВИЕ С РЕГИОНАЛЬНЫМИ ПРЕДПРИНИМАТЕЛЬСКИМИ СООБЩЕСТВАМИ</a:t>
            </a:r>
            <a:endParaRPr sz="3000" b="0">
              <a:latin typeface="Calibri"/>
              <a:ea typeface="Calibri"/>
              <a:cs typeface="Calibri"/>
            </a:endParaRPr>
          </a:p>
        </p:txBody>
      </p:sp>
      <p:sp>
        <p:nvSpPr>
          <p:cNvPr id="2007391150" name="Прямоугольник 2007391149"/>
          <p:cNvSpPr/>
          <p:nvPr/>
        </p:nvSpPr>
        <p:spPr bwMode="auto">
          <a:xfrm>
            <a:off x="537973" y="3084909"/>
            <a:ext cx="5047274" cy="973929"/>
          </a:xfrm>
          <a:prstGeom prst="rect">
            <a:avLst/>
          </a:prstGeom>
          <a:solidFill>
            <a:srgbClr val="0070C0">
              <a:alpha val="89999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0">
                <a:latin typeface="Calibri"/>
                <a:ea typeface="Calibri"/>
                <a:cs typeface="Calibri"/>
              </a:rPr>
              <a:t>Цель – учесть мнение бизнеса при разработке и доработке НПА</a:t>
            </a:r>
            <a:endParaRPr sz="2400" b="0">
              <a:latin typeface="Calibri"/>
              <a:ea typeface="Calibri"/>
              <a:cs typeface="Calibri"/>
            </a:endParaRPr>
          </a:p>
        </p:txBody>
      </p:sp>
      <p:sp>
        <p:nvSpPr>
          <p:cNvPr id="830562557" name="Овал 830562556"/>
          <p:cNvSpPr/>
          <p:nvPr/>
        </p:nvSpPr>
        <p:spPr bwMode="auto">
          <a:xfrm>
            <a:off x="5924577" y="1340714"/>
            <a:ext cx="511968" cy="52387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43739E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091115" name="Овал 624091114"/>
          <p:cNvSpPr/>
          <p:nvPr/>
        </p:nvSpPr>
        <p:spPr bwMode="auto">
          <a:xfrm>
            <a:off x="5924577" y="3200470"/>
            <a:ext cx="511967" cy="52387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43739E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973817" name="Овал 111973816"/>
          <p:cNvSpPr/>
          <p:nvPr/>
        </p:nvSpPr>
        <p:spPr bwMode="auto">
          <a:xfrm>
            <a:off x="5924577" y="2259876"/>
            <a:ext cx="511967" cy="52387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43739E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194657" name="Овал 734194656"/>
          <p:cNvSpPr/>
          <p:nvPr/>
        </p:nvSpPr>
        <p:spPr bwMode="auto">
          <a:xfrm>
            <a:off x="5924577" y="5162620"/>
            <a:ext cx="511967" cy="52387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43739E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7004750" name="Овал 1407004749"/>
          <p:cNvSpPr/>
          <p:nvPr/>
        </p:nvSpPr>
        <p:spPr bwMode="auto">
          <a:xfrm>
            <a:off x="5924577" y="4176782"/>
            <a:ext cx="511967" cy="52387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43739E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7946458" name="TextBox 1537946457"/>
          <p:cNvSpPr txBox="1"/>
          <p:nvPr/>
        </p:nvSpPr>
        <p:spPr bwMode="auto">
          <a:xfrm>
            <a:off x="6632999" y="1222901"/>
            <a:ext cx="3882156" cy="7013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2000" i="0">
                <a:latin typeface="+mn-lt"/>
                <a:ea typeface="+mn-lt"/>
                <a:cs typeface="+mn-lt"/>
              </a:rPr>
              <a:t>Уполномоченный по защите </a:t>
            </a:r>
            <a:endParaRPr sz="2000" i="0">
              <a:latin typeface="+mn-lt"/>
              <a:ea typeface="+mn-lt"/>
              <a:cs typeface="+mn-lt"/>
            </a:endParaRPr>
          </a:p>
          <a:p>
            <a:pPr algn="l">
              <a:defRPr/>
            </a:pPr>
            <a:r>
              <a:rPr lang="ru-RU" sz="2000" i="0">
                <a:latin typeface="+mn-lt"/>
                <a:ea typeface="+mn-lt"/>
                <a:cs typeface="+mn-lt"/>
              </a:rPr>
              <a:t>прав предпринимателей</a:t>
            </a:r>
            <a:endParaRPr sz="2000" i="0">
              <a:latin typeface="+mn-lt"/>
              <a:ea typeface="+mn-lt"/>
              <a:cs typeface="+mn-lt"/>
            </a:endParaRPr>
          </a:p>
        </p:txBody>
      </p:sp>
      <p:sp>
        <p:nvSpPr>
          <p:cNvPr id="151581969" name="TextBox 151581968"/>
          <p:cNvSpPr txBox="1"/>
          <p:nvPr/>
        </p:nvSpPr>
        <p:spPr bwMode="auto">
          <a:xfrm>
            <a:off x="6632999" y="2142063"/>
            <a:ext cx="3824070" cy="7013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2000" i="0"/>
              <a:t>Торгово-промышленная палата Смоленской области</a:t>
            </a:r>
            <a:endParaRPr sz="2000" i="0"/>
          </a:p>
        </p:txBody>
      </p:sp>
      <p:sp>
        <p:nvSpPr>
          <p:cNvPr id="395550467" name="TextBox 395550466"/>
          <p:cNvSpPr txBox="1"/>
          <p:nvPr/>
        </p:nvSpPr>
        <p:spPr bwMode="auto">
          <a:xfrm>
            <a:off x="6646420" y="3078243"/>
            <a:ext cx="4559299" cy="7013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2000" i="0"/>
              <a:t>Смоленское региональное отделение «ОПОРЫ РОССИИ»</a:t>
            </a:r>
            <a:endParaRPr sz="2000" i="0"/>
          </a:p>
        </p:txBody>
      </p:sp>
      <p:sp>
        <p:nvSpPr>
          <p:cNvPr id="1438480151" name="TextBox 1438480150"/>
          <p:cNvSpPr txBox="1"/>
          <p:nvPr/>
        </p:nvSpPr>
        <p:spPr bwMode="auto">
          <a:xfrm>
            <a:off x="6646420" y="4069625"/>
            <a:ext cx="4487861" cy="7013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2000" i="0"/>
              <a:t>Смоленское региональное отделение «Деловой России»</a:t>
            </a:r>
            <a:endParaRPr sz="2000" i="0"/>
          </a:p>
        </p:txBody>
      </p:sp>
      <p:sp>
        <p:nvSpPr>
          <p:cNvPr id="1695835592" name="TextBox 1695835591"/>
          <p:cNvSpPr txBox="1"/>
          <p:nvPr/>
        </p:nvSpPr>
        <p:spPr bwMode="auto">
          <a:xfrm>
            <a:off x="6658326" y="4966334"/>
            <a:ext cx="4711642" cy="1006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2000" i="0"/>
              <a:t>Смоленское региональное объединение работодателей «Научно-промышленный союз» </a:t>
            </a:r>
            <a:endParaRPr sz="2000" i="0"/>
          </a:p>
        </p:txBody>
      </p:sp>
      <p:pic>
        <p:nvPicPr>
          <p:cNvPr id="116716332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555565" y="3189538"/>
            <a:ext cx="1561267" cy="52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81912" name="Picture 5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566875" y="5044701"/>
            <a:ext cx="926754" cy="83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3948464" name="Picture 3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0550156" y="2263111"/>
            <a:ext cx="1566676" cy="46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835849" name="Picture 6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0514437" y="1340714"/>
            <a:ext cx="631031" cy="52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877932" name="Picture 4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10555565" y="4176782"/>
            <a:ext cx="1570864" cy="52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416510" name="Рисунок 179416509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816622" y="3952874"/>
            <a:ext cx="4369593" cy="29170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0750058" name="Прямоугольник 1210750057"/>
          <p:cNvSpPr/>
          <p:nvPr/>
        </p:nvSpPr>
        <p:spPr bwMode="auto">
          <a:xfrm>
            <a:off x="-16131" y="1083468"/>
            <a:ext cx="12210723" cy="5795583"/>
          </a:xfrm>
          <a:prstGeom prst="rect">
            <a:avLst/>
          </a:prstGeom>
          <a:gradFill>
            <a:gsLst>
              <a:gs pos="0">
                <a:srgbClr val="F7035C">
                  <a:alpha val="80000"/>
                </a:srgbClr>
              </a:gs>
              <a:gs pos="50000">
                <a:srgbClr val="7030A0">
                  <a:alpha val="80000"/>
                </a:srgbClr>
              </a:gs>
              <a:gs pos="100000">
                <a:srgbClr val="0070C0">
                  <a:alpha val="80000"/>
                </a:srgbClr>
              </a:gs>
            </a:gsLst>
            <a:lin ang="0" scaled="1"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13206350" name="Рисунок 2" descr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30274" y="206262"/>
            <a:ext cx="2697300" cy="683946"/>
          </a:xfrm>
          <a:prstGeom prst="rect">
            <a:avLst/>
          </a:prstGeom>
          <a:ln w="12700">
            <a:miter lim="400000"/>
          </a:ln>
        </p:spPr>
      </p:pic>
      <p:sp>
        <p:nvSpPr>
          <p:cNvPr id="740232174" name="Title 1"/>
          <p:cNvSpPr>
            <a:spLocks noGrp="1"/>
          </p:cNvSpPr>
          <p:nvPr/>
        </p:nvSpPr>
        <p:spPr bwMode="auto">
          <a:xfrm>
            <a:off x="-7142" y="0"/>
            <a:ext cx="9176173" cy="113109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СИСТЕМА РЕГУЛЯТОРНЫХ ПРОЦЕДУР </a:t>
            </a:r>
            <a:endParaRPr sz="30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В СМОЛЕНСКОЙ ОБЛАСТИ</a:t>
            </a:r>
            <a:endParaRPr sz="3000" b="0">
              <a:latin typeface="Calibri"/>
              <a:ea typeface="Calibri"/>
              <a:cs typeface="Calibri"/>
            </a:endParaRPr>
          </a:p>
        </p:txBody>
      </p:sp>
      <p:sp>
        <p:nvSpPr>
          <p:cNvPr id="1102228230" name="Прямоугольник 1102228229"/>
          <p:cNvSpPr/>
          <p:nvPr/>
        </p:nvSpPr>
        <p:spPr bwMode="auto">
          <a:xfrm>
            <a:off x="108374" y="1248627"/>
            <a:ext cx="11965781" cy="358530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 sz="1000"/>
          </a:p>
          <a:p>
            <a:pPr algn="l">
              <a:defRPr/>
            </a:pPr>
            <a:r>
              <a:rPr lang="ru-RU" b="1">
                <a:solidFill>
                  <a:srgbClr val="7030A0"/>
                </a:solidFill>
              </a:rPr>
              <a:t>РЕГИОНАЛЬНЫЙ УРОВЕНЬ</a:t>
            </a:r>
          </a:p>
        </p:txBody>
      </p:sp>
      <p:sp>
        <p:nvSpPr>
          <p:cNvPr id="257081010" name="Прямоугольник 257081009"/>
          <p:cNvSpPr/>
          <p:nvPr/>
        </p:nvSpPr>
        <p:spPr bwMode="auto">
          <a:xfrm>
            <a:off x="108374" y="5000625"/>
            <a:ext cx="11965781" cy="169068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solidFill>
                <a:schemeClr val="tx2"/>
              </a:solidFill>
            </a:endParaRPr>
          </a:p>
          <a:p>
            <a:pPr>
              <a:defRPr/>
            </a:pPr>
            <a:endParaRPr>
              <a:solidFill>
                <a:schemeClr val="tx2"/>
              </a:solidFill>
            </a:endParaRPr>
          </a:p>
          <a:p>
            <a:pPr>
              <a:defRPr/>
            </a:pPr>
            <a:endParaRPr>
              <a:solidFill>
                <a:schemeClr val="tx2"/>
              </a:solidFill>
            </a:endParaRPr>
          </a:p>
          <a:p>
            <a:pPr>
              <a:defRPr/>
            </a:pPr>
            <a:endParaRPr>
              <a:solidFill>
                <a:schemeClr val="tx2"/>
              </a:solidFill>
            </a:endParaRPr>
          </a:p>
          <a:p>
            <a:pPr algn="l">
              <a:defRPr/>
            </a:pPr>
            <a:endParaRPr sz="1000">
              <a:solidFill>
                <a:schemeClr val="tx2"/>
              </a:solidFill>
            </a:endParaRPr>
          </a:p>
          <a:p>
            <a:pPr algn="l">
              <a:defRPr/>
            </a:pPr>
            <a:r>
              <a:rPr lang="ru-RU" b="1">
                <a:solidFill>
                  <a:srgbClr val="7030A0"/>
                </a:solidFill>
              </a:rPr>
              <a:t>МУНИЦИПАЛЬНЫЙ УРОВЕНЬ</a:t>
            </a:r>
          </a:p>
        </p:txBody>
      </p:sp>
      <p:grpSp>
        <p:nvGrpSpPr>
          <p:cNvPr id="1499077593" name="Группа 1499077592"/>
          <p:cNvGrpSpPr/>
          <p:nvPr/>
        </p:nvGrpSpPr>
        <p:grpSpPr bwMode="auto">
          <a:xfrm>
            <a:off x="560812" y="1449303"/>
            <a:ext cx="11190656" cy="2529156"/>
            <a:chOff x="0" y="0"/>
            <a:chExt cx="11190656" cy="2529156"/>
          </a:xfrm>
        </p:grpSpPr>
        <p:sp>
          <p:nvSpPr>
            <p:cNvPr id="418009544" name="Блок-схема: альтернативный процесс 418009543"/>
            <p:cNvSpPr/>
            <p:nvPr/>
          </p:nvSpPr>
          <p:spPr bwMode="auto">
            <a:xfrm>
              <a:off x="0" y="0"/>
              <a:ext cx="2000768" cy="1419763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19049" cap="flat" cmpd="sng" algn="ctr">
              <a:gradFill>
                <a:gsLst>
                  <a:gs pos="0">
                    <a:srgbClr val="FC003F">
                      <a:alpha val="49999"/>
                    </a:srgbClr>
                  </a:gs>
                  <a:gs pos="50000">
                    <a:srgbClr val="9900BF">
                      <a:alpha val="49999"/>
                    </a:srgbClr>
                  </a:gs>
                  <a:gs pos="100000">
                    <a:srgbClr val="0070C0">
                      <a:alpha val="49999"/>
                    </a:srgbClr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>
                  <a:solidFill>
                    <a:schemeClr val="tx1"/>
                  </a:solidFill>
                </a:rPr>
                <a:t>Оценка регулирующего воздействия (ОРВ)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47403860" name="Блок-схема: альтернативный процесс 747403859"/>
            <p:cNvSpPr/>
            <p:nvPr/>
          </p:nvSpPr>
          <p:spPr bwMode="auto">
            <a:xfrm>
              <a:off x="2299156" y="0"/>
              <a:ext cx="3926514" cy="682921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19049" cap="flat" cmpd="sng" algn="ctr">
              <a:gradFill>
                <a:gsLst>
                  <a:gs pos="0">
                    <a:srgbClr val="FC003F">
                      <a:alpha val="49999"/>
                    </a:srgbClr>
                  </a:gs>
                  <a:gs pos="50000">
                    <a:srgbClr val="9900BF">
                      <a:alpha val="49999"/>
                    </a:srgbClr>
                  </a:gs>
                  <a:gs pos="100000">
                    <a:srgbClr val="0070C0">
                      <a:alpha val="49999"/>
                    </a:srgbClr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>
                  <a:solidFill>
                    <a:schemeClr val="tx1"/>
                  </a:solidFill>
                </a:rPr>
                <a:t>Экспертиза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800059790" name="Блок-схема: альтернативный процесс 1800059789"/>
            <p:cNvSpPr/>
            <p:nvPr/>
          </p:nvSpPr>
          <p:spPr bwMode="auto">
            <a:xfrm>
              <a:off x="0" y="1599480"/>
              <a:ext cx="2000768" cy="929674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19049" cap="flat" cmpd="sng" algn="ctr">
              <a:gradFill>
                <a:gsLst>
                  <a:gs pos="0">
                    <a:srgbClr val="FC003F">
                      <a:alpha val="49999"/>
                    </a:srgbClr>
                  </a:gs>
                  <a:gs pos="50000">
                    <a:srgbClr val="9900BF">
                      <a:alpha val="49999"/>
                    </a:srgbClr>
                  </a:gs>
                  <a:gs pos="100000">
                    <a:srgbClr val="0070C0">
                      <a:alpha val="49999"/>
                    </a:srgbClr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>
                  <a:solidFill>
                    <a:schemeClr val="tx1"/>
                  </a:solidFill>
                </a:rPr>
                <a:t>Проекты НПА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616331100" name="Блок-схема: альтернативный процесс 1616331099"/>
            <p:cNvSpPr/>
            <p:nvPr/>
          </p:nvSpPr>
          <p:spPr bwMode="auto">
            <a:xfrm>
              <a:off x="6607968" y="11905"/>
              <a:ext cx="4563287" cy="682921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19049" cap="flat" cmpd="sng" algn="ctr">
              <a:gradFill>
                <a:gsLst>
                  <a:gs pos="0">
                    <a:srgbClr val="FC003F">
                      <a:alpha val="49999"/>
                    </a:srgbClr>
                  </a:gs>
                  <a:gs pos="50000">
                    <a:srgbClr val="9900BF">
                      <a:alpha val="49999"/>
                    </a:srgbClr>
                  </a:gs>
                  <a:gs pos="100000">
                    <a:srgbClr val="0070C0">
                      <a:alpha val="49999"/>
                    </a:srgbClr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>
                  <a:solidFill>
                    <a:schemeClr val="tx1"/>
                  </a:solidFill>
                </a:rPr>
                <a:t>Оценка применения обязательных требований (ОПОТ)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190800215" name="Блок-схема: альтернативный процесс 1190800214"/>
            <p:cNvSpPr/>
            <p:nvPr/>
          </p:nvSpPr>
          <p:spPr bwMode="auto">
            <a:xfrm>
              <a:off x="2226486" y="992936"/>
              <a:ext cx="1736361" cy="1536219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19049" cap="flat" cmpd="sng" algn="ctr">
              <a:gradFill>
                <a:gsLst>
                  <a:gs pos="0">
                    <a:srgbClr val="FC003F">
                      <a:alpha val="49999"/>
                    </a:srgbClr>
                  </a:gs>
                  <a:gs pos="50000">
                    <a:srgbClr val="9900BF">
                      <a:alpha val="49999"/>
                    </a:srgbClr>
                  </a:gs>
                  <a:gs pos="100000">
                    <a:srgbClr val="0070C0">
                      <a:alpha val="49999"/>
                    </a:srgbClr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>
                  <a:solidFill>
                    <a:schemeClr val="tx1"/>
                  </a:solidFill>
                </a:rPr>
                <a:t>НПА, которые не проходили ОРВ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139242757" name="Блок-схема: альтернативный процесс 1139242756"/>
            <p:cNvSpPr/>
            <p:nvPr/>
          </p:nvSpPr>
          <p:spPr bwMode="auto">
            <a:xfrm>
              <a:off x="8849885" y="992936"/>
              <a:ext cx="2340770" cy="1536219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19049" cap="flat" cmpd="sng" algn="ctr">
              <a:gradFill>
                <a:gsLst>
                  <a:gs pos="0">
                    <a:srgbClr val="FC003F">
                      <a:alpha val="49999"/>
                    </a:srgbClr>
                  </a:gs>
                  <a:gs pos="50000">
                    <a:srgbClr val="9900BF">
                      <a:alpha val="49999"/>
                    </a:srgbClr>
                  </a:gs>
                  <a:gs pos="100000">
                    <a:srgbClr val="0070C0">
                      <a:alpha val="49999"/>
                    </a:srgbClr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>
                  <a:solidFill>
                    <a:schemeClr val="tx1"/>
                  </a:solidFill>
                </a:rPr>
                <a:t>Оценка фактического воздействия (ОФВ) НПА, содержащих ОТ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63244440" name="Блок-схема: альтернативный процесс 463244439"/>
            <p:cNvSpPr/>
            <p:nvPr/>
          </p:nvSpPr>
          <p:spPr bwMode="auto">
            <a:xfrm>
              <a:off x="6591690" y="992936"/>
              <a:ext cx="2089251" cy="1536219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19049" cap="flat" cmpd="sng" algn="ctr">
              <a:gradFill>
                <a:gsLst>
                  <a:gs pos="0">
                    <a:srgbClr val="FC003F">
                      <a:alpha val="49999"/>
                    </a:srgbClr>
                  </a:gs>
                  <a:gs pos="50000">
                    <a:srgbClr val="9900BF">
                      <a:alpha val="49999"/>
                    </a:srgbClr>
                  </a:gs>
                  <a:gs pos="100000">
                    <a:srgbClr val="0070C0">
                      <a:alpha val="49999"/>
                    </a:srgbClr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>
                  <a:solidFill>
                    <a:schemeClr val="tx1"/>
                  </a:solidFill>
                </a:rPr>
                <a:t>НПА, содержащие обязательные требования (ОТ)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29251148" name="Блок-схема: альтернативный процесс 729251147"/>
            <p:cNvSpPr/>
            <p:nvPr/>
          </p:nvSpPr>
          <p:spPr bwMode="auto">
            <a:xfrm>
              <a:off x="4070478" y="992936"/>
              <a:ext cx="2155191" cy="1536219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19049" cap="flat" cmpd="sng" algn="ctr">
              <a:gradFill>
                <a:gsLst>
                  <a:gs pos="0">
                    <a:srgbClr val="FC003F">
                      <a:alpha val="49999"/>
                    </a:srgbClr>
                  </a:gs>
                  <a:gs pos="50000">
                    <a:srgbClr val="9900BF">
                      <a:alpha val="49999"/>
                    </a:srgbClr>
                  </a:gs>
                  <a:gs pos="100000">
                    <a:srgbClr val="0070C0">
                      <a:alpha val="49999"/>
                    </a:srgbClr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>
                  <a:solidFill>
                    <a:schemeClr val="tx1"/>
                  </a:solidFill>
                </a:rPr>
                <a:t>Мониторинг фактического воздействия НПА, которые проходили ОРВ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68779192" name="Стрелка: вправо 468779191"/>
            <p:cNvSpPr/>
            <p:nvPr/>
          </p:nvSpPr>
          <p:spPr bwMode="auto">
            <a:xfrm rot="5399942">
              <a:off x="802695" y="1301162"/>
              <a:ext cx="395376" cy="38151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9049" cap="flat" cmpd="sng" algn="ctr">
              <a:gradFill>
                <a:gsLst>
                  <a:gs pos="0">
                    <a:srgbClr val="FC003F">
                      <a:alpha val="49999"/>
                    </a:srgbClr>
                  </a:gs>
                  <a:gs pos="50000">
                    <a:srgbClr val="9900BF">
                      <a:alpha val="49999"/>
                    </a:srgbClr>
                  </a:gs>
                  <a:gs pos="100000">
                    <a:srgbClr val="0070C0">
                      <a:alpha val="49999"/>
                    </a:srgbClr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31813128" name="Стрелка: вправо 231813127"/>
            <p:cNvSpPr/>
            <p:nvPr/>
          </p:nvSpPr>
          <p:spPr bwMode="auto">
            <a:xfrm rot="5399942">
              <a:off x="9834488" y="701759"/>
              <a:ext cx="395375" cy="38151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9049" cap="flat" cmpd="sng" algn="ctr">
              <a:gradFill>
                <a:gsLst>
                  <a:gs pos="0">
                    <a:srgbClr val="FC003F">
                      <a:alpha val="49999"/>
                    </a:srgbClr>
                  </a:gs>
                  <a:gs pos="50000">
                    <a:srgbClr val="9900BF">
                      <a:alpha val="49999"/>
                    </a:srgbClr>
                  </a:gs>
                  <a:gs pos="100000">
                    <a:srgbClr val="0070C0">
                      <a:alpha val="49999"/>
                    </a:srgbClr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031586805" name="Стрелка: вправо 1031586804"/>
            <p:cNvSpPr/>
            <p:nvPr/>
          </p:nvSpPr>
          <p:spPr bwMode="auto">
            <a:xfrm rot="5399942">
              <a:off x="7438627" y="704905"/>
              <a:ext cx="395375" cy="38151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9049" cap="flat" cmpd="sng" algn="ctr">
              <a:gradFill>
                <a:gsLst>
                  <a:gs pos="0">
                    <a:srgbClr val="FC003F">
                      <a:alpha val="49999"/>
                    </a:srgbClr>
                  </a:gs>
                  <a:gs pos="50000">
                    <a:srgbClr val="9900BF">
                      <a:alpha val="49999"/>
                    </a:srgbClr>
                  </a:gs>
                  <a:gs pos="100000">
                    <a:srgbClr val="0070C0">
                      <a:alpha val="49999"/>
                    </a:srgbClr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2066413" name="Стрелка: вправо 682066412"/>
            <p:cNvSpPr/>
            <p:nvPr/>
          </p:nvSpPr>
          <p:spPr bwMode="auto">
            <a:xfrm rot="5399942">
              <a:off x="4950387" y="689853"/>
              <a:ext cx="395375" cy="38151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9049" cap="flat" cmpd="sng" algn="ctr">
              <a:gradFill>
                <a:gsLst>
                  <a:gs pos="0">
                    <a:srgbClr val="FC003F">
                      <a:alpha val="49999"/>
                    </a:srgbClr>
                  </a:gs>
                  <a:gs pos="50000">
                    <a:srgbClr val="9900BF">
                      <a:alpha val="49999"/>
                    </a:srgbClr>
                  </a:gs>
                  <a:gs pos="100000">
                    <a:srgbClr val="0070C0">
                      <a:alpha val="49999"/>
                    </a:srgbClr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658930689" name="Стрелка: вправо 1658930688"/>
            <p:cNvSpPr/>
            <p:nvPr/>
          </p:nvSpPr>
          <p:spPr bwMode="auto">
            <a:xfrm rot="5399942">
              <a:off x="2896979" y="689853"/>
              <a:ext cx="395375" cy="38151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9049" cap="flat" cmpd="sng" algn="ctr">
              <a:gradFill>
                <a:gsLst>
                  <a:gs pos="0">
                    <a:srgbClr val="FC003F">
                      <a:alpha val="49999"/>
                    </a:srgbClr>
                  </a:gs>
                  <a:gs pos="50000">
                    <a:srgbClr val="9900BF">
                      <a:alpha val="49999"/>
                    </a:srgbClr>
                  </a:gs>
                  <a:gs pos="100000">
                    <a:srgbClr val="0070C0">
                      <a:alpha val="49999"/>
                    </a:srgbClr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1408642396" name="Группа 1408642395"/>
          <p:cNvGrpSpPr/>
          <p:nvPr/>
        </p:nvGrpSpPr>
        <p:grpSpPr bwMode="auto">
          <a:xfrm>
            <a:off x="558655" y="5215160"/>
            <a:ext cx="11140792" cy="979455"/>
            <a:chOff x="0" y="0"/>
            <a:chExt cx="11140792" cy="979455"/>
          </a:xfrm>
        </p:grpSpPr>
        <p:sp>
          <p:nvSpPr>
            <p:cNvPr id="1672242811" name="Блок-схема: альтернативный процесс 1672242810"/>
            <p:cNvSpPr/>
            <p:nvPr/>
          </p:nvSpPr>
          <p:spPr bwMode="auto">
            <a:xfrm>
              <a:off x="0" y="17970"/>
              <a:ext cx="3250029" cy="961484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19049" cap="flat" cmpd="sng" algn="ctr">
              <a:gradFill>
                <a:gsLst>
                  <a:gs pos="0">
                    <a:srgbClr val="FC003F"/>
                  </a:gs>
                  <a:gs pos="50000">
                    <a:srgbClr val="7030A0"/>
                  </a:gs>
                  <a:gs pos="100000">
                    <a:srgbClr val="0070C0"/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>
                  <a:solidFill>
                    <a:schemeClr val="tx1"/>
                  </a:solidFill>
                </a:rPr>
                <a:t>Оценка регулирующего воздействия (ОРВ)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7888110" name="Блок-схема: альтернативный процесс 687888109"/>
            <p:cNvSpPr/>
            <p:nvPr/>
          </p:nvSpPr>
          <p:spPr bwMode="auto">
            <a:xfrm>
              <a:off x="4037941" y="17970"/>
              <a:ext cx="2120659" cy="961484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19049" cap="flat" cmpd="sng" algn="ctr">
              <a:gradFill>
                <a:gsLst>
                  <a:gs pos="0">
                    <a:srgbClr val="FC003F"/>
                  </a:gs>
                  <a:gs pos="50000">
                    <a:srgbClr val="7030A0"/>
                  </a:gs>
                  <a:gs pos="100000">
                    <a:srgbClr val="0070C0"/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>
                  <a:solidFill>
                    <a:schemeClr val="tx1"/>
                  </a:solidFill>
                </a:rPr>
                <a:t>Экспертиза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056746179" name="Блок-схема: альтернативный процесс 1056746178"/>
            <p:cNvSpPr/>
            <p:nvPr/>
          </p:nvSpPr>
          <p:spPr bwMode="auto">
            <a:xfrm>
              <a:off x="6598249" y="0"/>
              <a:ext cx="4542543" cy="961484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19049" cap="flat" cmpd="sng" algn="ctr">
              <a:gradFill>
                <a:gsLst>
                  <a:gs pos="0">
                    <a:srgbClr val="FC003F"/>
                  </a:gs>
                  <a:gs pos="50000">
                    <a:srgbClr val="7030A0"/>
                  </a:gs>
                  <a:gs pos="100000">
                    <a:srgbClr val="0070C0"/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>
                  <a:solidFill>
                    <a:schemeClr val="tx1"/>
                  </a:solidFill>
                </a:rPr>
                <a:t>Отменена 24.09.2025 изменениями в областной закон от 19.11.2014 № 156-з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3095501" name="Стрелка: вправо 73095500"/>
            <p:cNvSpPr/>
            <p:nvPr/>
          </p:nvSpPr>
          <p:spPr bwMode="auto">
            <a:xfrm>
              <a:off x="6158601" y="292039"/>
              <a:ext cx="476781" cy="37740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9049" cap="flat" cmpd="sng" algn="ctr">
              <a:gradFill>
                <a:gsLst>
                  <a:gs pos="0">
                    <a:srgbClr val="FC003F"/>
                  </a:gs>
                  <a:gs pos="50000">
                    <a:srgbClr val="7030A0"/>
                  </a:gs>
                  <a:gs pos="100000">
                    <a:srgbClr val="0070C0"/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4675"/>
          <a:stretch/>
        </p:blipFill>
        <p:spPr bwMode="auto">
          <a:xfrm>
            <a:off x="9315066" y="1035842"/>
            <a:ext cx="2876932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2118019" name="Таблица 12221180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06350"/>
              </p:ext>
            </p:extLst>
          </p:nvPr>
        </p:nvGraphicFramePr>
        <p:xfrm>
          <a:off x="36937" y="1157286"/>
          <a:ext cx="9321799" cy="562501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17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1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363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>
                          <a:solidFill>
                            <a:srgbClr val="7030A0"/>
                          </a:solidFill>
                        </a:rPr>
                        <a:t>ОРВ</a:t>
                      </a:r>
                      <a:endParaRPr sz="1600" b="0" i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61850" indent="-261850">
                        <a:buFont typeface="Courier New"/>
                        <a:buChar char="o"/>
                        <a:defRPr/>
                      </a:pPr>
                      <a:r>
                        <a:rPr lang="ru-RU" sz="1600" b="0" i="0" u="none" strike="noStrike" cap="none" spc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Областной закон от 28.10.2016 № 111-з</a:t>
                      </a:r>
                      <a:endParaRPr sz="1600" b="0" i="0">
                        <a:solidFill>
                          <a:schemeClr val="tx1"/>
                        </a:solidFill>
                        <a:latin typeface="+mn-lt"/>
                        <a:ea typeface="+mn-lt"/>
                        <a:cs typeface="+mn-lt"/>
                      </a:endParaRPr>
                    </a:p>
                    <a:p>
                      <a:pPr marL="261850" indent="-261850">
                        <a:buFont typeface="Courier New"/>
                        <a:buChar char="o"/>
                        <a:defRPr/>
                      </a:pPr>
                      <a:r>
                        <a:rPr lang="ru-RU" sz="1600" b="0" i="0" u="none" strike="noStrike" cap="none" spc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Областной закон от 29.09.2022 № 123-з </a:t>
                      </a:r>
                      <a:endParaRPr lang="ru-RU" sz="1600" b="0" i="0" u="none" strike="noStrike" cap="none" spc="0">
                        <a:solidFill>
                          <a:schemeClr val="tx1"/>
                        </a:solidFill>
                        <a:latin typeface="Liberation Sans"/>
                        <a:ea typeface="Liberation Sans"/>
                        <a:cs typeface="Liberation Sans"/>
                      </a:endParaRPr>
                    </a:p>
                    <a:p>
                      <a:pPr marL="261850" indent="-261850">
                        <a:buFont typeface="Courier New"/>
                        <a:buChar char="o"/>
                        <a:defRPr/>
                      </a:pPr>
                      <a:r>
                        <a:rPr lang="ru-RU" sz="1600" b="0" i="0" u="none" strike="noStrike" cap="none" spc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Указ Губернатора Смоленской области от 10.10.2023 № 4</a:t>
                      </a:r>
                      <a:endParaRPr sz="1600" b="0" i="0">
                        <a:solidFill>
                          <a:schemeClr val="tx1"/>
                        </a:solidFill>
                        <a:latin typeface="Liberation Sans"/>
                        <a:ea typeface="Liberation Sans"/>
                        <a:cs typeface="Liberation Sans"/>
                      </a:endParaRPr>
                    </a:p>
                    <a:p>
                      <a:pPr marL="261850" indent="-261850">
                        <a:buFont typeface="Courier New"/>
                        <a:buChar char="o"/>
                        <a:defRPr/>
                      </a:pPr>
                      <a:r>
                        <a:rPr lang="ru-RU" sz="1600" b="0" i="0" u="none" strike="noStrike" cap="none" spc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Постановление Администрации Смоленской области от 13.11.2015 № 718 </a:t>
                      </a:r>
                      <a:endParaRPr sz="1600" b="0" i="0">
                        <a:solidFill>
                          <a:schemeClr val="tx1"/>
                        </a:solidFill>
                        <a:latin typeface="+mn-lt"/>
                        <a:ea typeface="+mn-lt"/>
                        <a:cs typeface="+mn-lt"/>
                      </a:endParaRPr>
                    </a:p>
                    <a:p>
                      <a:pPr marL="261850" indent="-261850">
                        <a:buFont typeface="Courier New"/>
                        <a:buChar char="o"/>
                        <a:defRPr/>
                      </a:pPr>
                      <a:r>
                        <a:rPr lang="ru-RU" sz="1600" b="0" i="0" u="none" strike="noStrike" cap="none" spc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Приказ министра экономического развития Смоленской области от 24.01.2024 №03/01-01</a:t>
                      </a:r>
                      <a:endParaRPr sz="1600" b="0" i="0">
                        <a:solidFill>
                          <a:schemeClr val="tx1"/>
                        </a:solidFill>
                        <a:latin typeface="+mn-lt"/>
                        <a:ea typeface="+mn-lt"/>
                        <a:cs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44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>
                          <a:solidFill>
                            <a:srgbClr val="7030A0"/>
                          </a:solidFill>
                        </a:rPr>
                        <a:t>Экспертиза</a:t>
                      </a:r>
                      <a:endParaRPr sz="1600" b="0" i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61850" indent="-261850">
                        <a:buFont typeface="Courier New"/>
                        <a:buChar char="o"/>
                        <a:defRPr/>
                      </a:pPr>
                      <a:r>
                        <a:rPr lang="ru-RU" sz="1600" b="0" i="0" u="none" strike="noStrike" cap="none" spc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Постановление Администрации Смоленской области от 13.11.2015 № 717</a:t>
                      </a:r>
                      <a:endParaRPr sz="1600" b="0" i="0">
                        <a:solidFill>
                          <a:schemeClr val="tx1"/>
                        </a:solidFill>
                        <a:latin typeface="+mn-lt"/>
                        <a:ea typeface="+mn-lt"/>
                        <a:cs typeface="+mn-lt"/>
                      </a:endParaRPr>
                    </a:p>
                    <a:p>
                      <a:pPr marL="261850" indent="-261850">
                        <a:buFont typeface="Courier New"/>
                        <a:buChar char="o"/>
                        <a:defRPr/>
                      </a:pPr>
                      <a:r>
                        <a:rPr lang="ru-RU" sz="1600" b="0" i="0" u="none" strike="noStrike" cap="none" spc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Приказ министра экономического развития Смоленской области от 15.12.2023 №17/01-01</a:t>
                      </a:r>
                      <a:endParaRPr sz="1600" b="0" i="0">
                        <a:solidFill>
                          <a:schemeClr val="tx1"/>
                        </a:solidFill>
                        <a:latin typeface="+mn-lt"/>
                        <a:ea typeface="+mn-lt"/>
                        <a:cs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60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>
                          <a:solidFill>
                            <a:srgbClr val="7030A0"/>
                          </a:solidFill>
                        </a:rPr>
                        <a:t>ОПОТ</a:t>
                      </a:r>
                      <a:endParaRPr sz="1600" b="0" i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61850" indent="-261850">
                        <a:buFont typeface="Courier New"/>
                        <a:buChar char="o"/>
                        <a:defRPr/>
                      </a:pPr>
                      <a:r>
                        <a:rPr lang="ru-RU" sz="1600" b="0" i="0" u="none" strike="noStrike" cap="none" spc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Постановление Администрации Смоленской области от 09.02.2023 № 43</a:t>
                      </a:r>
                      <a:endParaRPr sz="1600" b="0" i="0">
                        <a:solidFill>
                          <a:schemeClr val="tx1"/>
                        </a:solidFill>
                        <a:latin typeface="+mn-lt"/>
                        <a:ea typeface="+mn-lt"/>
                        <a:cs typeface="+mn-lt"/>
                      </a:endParaRPr>
                    </a:p>
                    <a:p>
                      <a:pPr marL="261850" indent="-261850">
                        <a:buFont typeface="Courier New"/>
                        <a:buChar char="o"/>
                        <a:defRPr/>
                      </a:pPr>
                      <a:r>
                        <a:rPr lang="ru-RU" sz="1600" b="0" i="0" u="none" strike="noStrike" cap="none" spc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Приказ министра экономического развития Смоленской области от 08.08.2024 № 612</a:t>
                      </a:r>
                      <a:endParaRPr sz="1600" b="0" i="0">
                        <a:solidFill>
                          <a:schemeClr val="tx1"/>
                        </a:solidFill>
                        <a:latin typeface="+mn-lt"/>
                        <a:ea typeface="+mn-lt"/>
                        <a:cs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495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>
                          <a:solidFill>
                            <a:srgbClr val="7030A0"/>
                          </a:solidFill>
                        </a:rPr>
                        <a:t>ОРВ на муниципальном уровне</a:t>
                      </a:r>
                      <a:endParaRPr sz="1600" b="0" i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61850" indent="-261850">
                        <a:buFont typeface="Courier New"/>
                        <a:buChar char="o"/>
                        <a:defRPr/>
                      </a:pPr>
                      <a:r>
                        <a:rPr lang="ru-RU" sz="1600" b="0" i="0" u="none" strike="noStrike" cap="none" spc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Областной закон от 19.11.2014 № 156-з </a:t>
                      </a:r>
                      <a:endParaRPr sz="1600" b="0" i="0">
                        <a:solidFill>
                          <a:schemeClr val="tx1"/>
                        </a:solidFill>
                        <a:latin typeface="+mn-lt"/>
                        <a:ea typeface="+mn-lt"/>
                        <a:cs typeface="+mn-lt"/>
                      </a:endParaRPr>
                    </a:p>
                    <a:p>
                      <a:pPr marL="261850" indent="-261850">
                        <a:buFont typeface="Courier New"/>
                        <a:buChar char="o"/>
                        <a:defRPr/>
                      </a:pPr>
                      <a:r>
                        <a:rPr lang="ru-RU" sz="1600" b="0" i="0" u="none" strike="noStrike" cap="none" spc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Приказом министра экономического развития Смоленской области от 17.10.2024 № 74/01-01</a:t>
                      </a:r>
                      <a:endParaRPr sz="1600" b="0" i="0">
                        <a:solidFill>
                          <a:schemeClr val="tx1"/>
                        </a:solidFill>
                        <a:latin typeface="+mn-lt"/>
                        <a:ea typeface="+mn-lt"/>
                        <a:cs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737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>
                          <a:solidFill>
                            <a:srgbClr val="7030A0"/>
                          </a:solidFill>
                        </a:rPr>
                        <a:t>Публичные обсуждения/ консультации</a:t>
                      </a:r>
                      <a:endParaRPr sz="1600" b="0" i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61850" indent="-261850">
                        <a:buFont typeface="Courier New"/>
                        <a:buChar char="o"/>
                        <a:defRPr/>
                      </a:pPr>
                      <a:r>
                        <a:rPr lang="ru-RU" sz="1600" b="0" i="0" u="none" strike="noStrike" cap="none" spc="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Приказом министра экономического развития Смоленской области от 15.12.2023 № 18/01-01</a:t>
                      </a:r>
                      <a:endParaRPr sz="1600" b="0" i="0" dirty="0">
                        <a:solidFill>
                          <a:schemeClr val="tx1"/>
                        </a:solidFill>
                        <a:latin typeface="+mn-lt"/>
                        <a:ea typeface="+mn-lt"/>
                        <a:cs typeface="+mn-lt"/>
                      </a:endParaRPr>
                    </a:p>
                    <a:p>
                      <a:pPr marL="261850" indent="-261850">
                        <a:buFont typeface="Courier New"/>
                        <a:buChar char="o"/>
                        <a:defRPr/>
                      </a:pPr>
                      <a:r>
                        <a:rPr lang="ru-RU" sz="1600" b="0" i="0" u="none" strike="noStrike" cap="none" spc="0" dirty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Приказ начальника Департамента экономического развития Смоленской области от 30.12.2021 № 67/01-01</a:t>
                      </a:r>
                      <a:endParaRPr sz="1600" b="0" i="0" dirty="0">
                        <a:solidFill>
                          <a:schemeClr val="tx1"/>
                        </a:solidFill>
                        <a:latin typeface="+mn-lt"/>
                        <a:ea typeface="+mn-lt"/>
                        <a:cs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14012400" name="Рисунок 2" descr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317494" y="239750"/>
            <a:ext cx="2697300" cy="683946"/>
          </a:xfrm>
          <a:prstGeom prst="rect">
            <a:avLst/>
          </a:prstGeom>
          <a:ln w="12700">
            <a:miter lim="400000"/>
          </a:ln>
        </p:spPr>
      </p:pic>
      <p:sp>
        <p:nvSpPr>
          <p:cNvPr id="1152321599" name="Title 1"/>
          <p:cNvSpPr>
            <a:spLocks noGrp="1"/>
          </p:cNvSpPr>
          <p:nvPr/>
        </p:nvSpPr>
        <p:spPr bwMode="auto">
          <a:xfrm>
            <a:off x="-7142" y="0"/>
            <a:ext cx="9176173" cy="113109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000" b="0">
                <a:latin typeface="Calibri"/>
                <a:ea typeface="Calibri"/>
                <a:cs typeface="Calibri"/>
              </a:rPr>
              <a:t>НОРМАТИВНО-ПРАВОВАЯ БАЗА В СФЕРЕ ОРВ</a:t>
            </a:r>
            <a:endParaRPr sz="3000" b="0">
              <a:latin typeface="Calibri"/>
              <a:ea typeface="Calibri"/>
              <a:cs typeface="Calibri"/>
            </a:endParaRPr>
          </a:p>
        </p:txBody>
      </p:sp>
      <p:sp>
        <p:nvSpPr>
          <p:cNvPr id="2074281847" name="Прямоугольник 2074281846"/>
          <p:cNvSpPr/>
          <p:nvPr/>
        </p:nvSpPr>
        <p:spPr bwMode="auto">
          <a:xfrm rot="5399976">
            <a:off x="-3436142" y="3392840"/>
            <a:ext cx="6857999" cy="72317"/>
          </a:xfrm>
          <a:prstGeom prst="rect">
            <a:avLst/>
          </a:prstGeom>
          <a:gradFill>
            <a:gsLst>
              <a:gs pos="0">
                <a:srgbClr val="FC003F">
                  <a:alpha val="89999"/>
                </a:srgbClr>
              </a:gs>
              <a:gs pos="50000">
                <a:srgbClr val="7030A0">
                  <a:alpha val="89999"/>
                </a:srgbClr>
              </a:gs>
              <a:gs pos="100000">
                <a:srgbClr val="0070C0">
                  <a:alpha val="89999"/>
                </a:srgbClr>
              </a:gs>
            </a:gsLst>
            <a:lin ang="0" scaled="1"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5303202" name="Рисунок 37530320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303160" y="3205162"/>
            <a:ext cx="2888839" cy="1914805"/>
          </a:xfrm>
          <a:prstGeom prst="rect">
            <a:avLst/>
          </a:prstGeom>
        </p:spPr>
      </p:pic>
      <p:pic>
        <p:nvPicPr>
          <p:cNvPr id="2064969640" name="Рисунок 2064969639"/>
          <p:cNvPicPr>
            <a:picLocks noChangeAspect="1"/>
          </p:cNvPicPr>
          <p:nvPr/>
        </p:nvPicPr>
        <p:blipFill>
          <a:blip r:embed="rId5"/>
          <a:srcRect l="510" t="7299" r="-510" b="11659"/>
          <a:stretch/>
        </p:blipFill>
        <p:spPr bwMode="auto">
          <a:xfrm>
            <a:off x="9303160" y="5119967"/>
            <a:ext cx="2888839" cy="1662329"/>
          </a:xfrm>
          <a:prstGeom prst="rect">
            <a:avLst/>
          </a:prstGeom>
        </p:spPr>
      </p:pic>
      <p:grpSp>
        <p:nvGrpSpPr>
          <p:cNvPr id="1999666280" name="Группа 1999666279"/>
          <p:cNvGrpSpPr/>
          <p:nvPr/>
        </p:nvGrpSpPr>
        <p:grpSpPr bwMode="auto">
          <a:xfrm>
            <a:off x="9303160" y="1097755"/>
            <a:ext cx="2888839" cy="5746454"/>
            <a:chOff x="0" y="0"/>
            <a:chExt cx="2888839" cy="5746454"/>
          </a:xfrm>
        </p:grpSpPr>
        <p:pic>
          <p:nvPicPr>
            <p:cNvPr id="2030210050" name="Picture 2"/>
            <p:cNvPicPr>
              <a:picLocks noChangeAspect="1" noChangeArrowheads="1"/>
            </p:cNvPicPr>
            <p:nvPr/>
          </p:nvPicPr>
          <p:blipFill>
            <a:blip r:embed="rId2"/>
            <a:srcRect t="4675"/>
            <a:stretch/>
          </p:blipFill>
          <p:spPr bwMode="auto">
            <a:xfrm>
              <a:off x="0" y="0"/>
              <a:ext cx="2888839" cy="2166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1848634" name="Рисунок 112184863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0" y="2169319"/>
              <a:ext cx="2888839" cy="1914805"/>
            </a:xfrm>
            <a:prstGeom prst="rect">
              <a:avLst/>
            </a:prstGeom>
          </p:spPr>
        </p:pic>
        <p:pic>
          <p:nvPicPr>
            <p:cNvPr id="65338115" name="Рисунок 65338114"/>
            <p:cNvPicPr>
              <a:picLocks noChangeAspect="1"/>
            </p:cNvPicPr>
            <p:nvPr/>
          </p:nvPicPr>
          <p:blipFill>
            <a:blip r:embed="rId5"/>
            <a:srcRect l="510" t="7299" r="-510" b="11659"/>
            <a:stretch/>
          </p:blipFill>
          <p:spPr bwMode="auto">
            <a:xfrm>
              <a:off x="0" y="4084125"/>
              <a:ext cx="2888839" cy="166232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:fade/>
      </p:transition>
    </mc:Choice>
    <mc:Fallback xmlns:w="http://schemas.openxmlformats.org/wordprocessingml/2006/main" xmlns:m="http://schemas.openxmlformats.org/officeDocument/2006/math" xmlns="">
      <p:transition spd="slow" advClick="0" advTm="6000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24832199" name="Рисунок 2" descr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030355" y="140339"/>
            <a:ext cx="2697300" cy="683946"/>
          </a:xfrm>
          <a:prstGeom prst="rect">
            <a:avLst/>
          </a:prstGeom>
          <a:ln w="12700">
            <a:miter lim="400000"/>
          </a:ln>
        </p:spPr>
      </p:pic>
      <p:sp>
        <p:nvSpPr>
          <p:cNvPr id="157122287" name="Title 1"/>
          <p:cNvSpPr>
            <a:spLocks noGrp="1"/>
          </p:cNvSpPr>
          <p:nvPr>
            <p:ph type="title"/>
          </p:nvPr>
        </p:nvSpPr>
        <p:spPr bwMode="auto">
          <a:xfrm>
            <a:off x="-19869" y="-11905"/>
            <a:ext cx="8772766" cy="1084095"/>
          </a:xfrm>
        </p:spPr>
        <p:txBody>
          <a:bodyPr/>
          <a:lstStyle/>
          <a:p>
            <a:pPr algn="ctr">
              <a:defRPr/>
            </a:pPr>
            <a:r>
              <a:rPr lang="ru-RU" sz="3000" b="0">
                <a:latin typeface="Calibri"/>
                <a:ea typeface="Calibri"/>
                <a:cs typeface="Calibri"/>
              </a:rPr>
              <a:t>ОЦЕНКА РЕГУЛИРУЮЩЕГО ВОЗДЕЙСТВИЯ</a:t>
            </a:r>
            <a:endParaRPr sz="3000" b="0">
              <a:latin typeface="Calibri"/>
              <a:ea typeface="Calibri"/>
              <a:cs typeface="Calibri"/>
            </a:endParaRPr>
          </a:p>
        </p:txBody>
      </p:sp>
      <p:sp>
        <p:nvSpPr>
          <p:cNvPr id="466905652" name="TextBox 466905651"/>
          <p:cNvSpPr txBox="1"/>
          <p:nvPr/>
        </p:nvSpPr>
        <p:spPr bwMode="auto">
          <a:xfrm>
            <a:off x="5868480" y="5183753"/>
            <a:ext cx="6323878" cy="9147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b="0" dirty="0">
                <a:solidFill>
                  <a:srgbClr val="7030A0"/>
                </a:solidFill>
              </a:rPr>
              <a:t>Материалы по ОРВ размещены на сайте Министерства: </a:t>
            </a:r>
            <a:r>
              <a:rPr lang="en-US" b="0" u="sng" dirty="0">
                <a:solidFill>
                  <a:srgbClr val="0070C0"/>
                </a:solidFill>
              </a:rPr>
              <a:t>https://econ.admin-smolensk.ru/orv/orv-i-ekspertiza/ocenka-reguliruyuschego-vozdejstviya-proektov-npa/2026-god/</a:t>
            </a:r>
            <a:endParaRPr sz="1400" b="0" dirty="0">
              <a:solidFill>
                <a:srgbClr val="7030A0"/>
              </a:solidFill>
            </a:endParaRPr>
          </a:p>
        </p:txBody>
      </p:sp>
      <p:graphicFrame>
        <p:nvGraphicFramePr>
          <p:cNvPr id="504077758" name="Диаграмма 504077757" descr="Доля полоджительных и отрицательных заключений об ОРВ от общего числа, %" title="Доля положительных и отрицательных заключений об ОРВ от общего числа, %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786548"/>
              </p:ext>
            </p:extLst>
          </p:nvPr>
        </p:nvGraphicFramePr>
        <p:xfrm>
          <a:off x="5942436" y="1230003"/>
          <a:ext cx="6060279" cy="37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17589990" name="Группа 917589989"/>
          <p:cNvGrpSpPr/>
          <p:nvPr/>
        </p:nvGrpSpPr>
        <p:grpSpPr bwMode="auto">
          <a:xfrm>
            <a:off x="719755" y="1301705"/>
            <a:ext cx="4722618" cy="4796807"/>
            <a:chOff x="0" y="0"/>
            <a:chExt cx="4722618" cy="4796807"/>
          </a:xfrm>
        </p:grpSpPr>
        <p:sp>
          <p:nvSpPr>
            <p:cNvPr id="1154384115" name="Блок-схема: альтернативный процесс 1154384114"/>
            <p:cNvSpPr/>
            <p:nvPr/>
          </p:nvSpPr>
          <p:spPr bwMode="auto">
            <a:xfrm>
              <a:off x="709012" y="455745"/>
              <a:ext cx="3073012" cy="1150188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gradFill>
                <a:gsLst>
                  <a:gs pos="0">
                    <a:srgbClr val="FC003F">
                      <a:alpha val="49999"/>
                    </a:srgbClr>
                  </a:gs>
                  <a:gs pos="50000">
                    <a:srgbClr val="9900BF">
                      <a:alpha val="49999"/>
                    </a:srgbClr>
                  </a:gs>
                  <a:gs pos="100000">
                    <a:srgbClr val="0070C0">
                      <a:alpha val="49999"/>
                    </a:srgbClr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b="0">
                  <a:solidFill>
                    <a:schemeClr val="tx1"/>
                  </a:solidFill>
                </a:rPr>
                <a:t>проектов НПА Смоленской области прошли процедуру ОРВ </a:t>
              </a:r>
              <a:endParaRPr b="0">
                <a:solidFill>
                  <a:schemeClr val="tx1"/>
                </a:solidFill>
              </a:endParaRPr>
            </a:p>
          </p:txBody>
        </p:sp>
        <p:sp>
          <p:nvSpPr>
            <p:cNvPr id="1588693049" name="Блок-схема: альтернативный процесс 1588693048"/>
            <p:cNvSpPr/>
            <p:nvPr/>
          </p:nvSpPr>
          <p:spPr bwMode="auto">
            <a:xfrm>
              <a:off x="1649606" y="2115387"/>
              <a:ext cx="3073012" cy="1148030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gradFill>
                <a:gsLst>
                  <a:gs pos="0">
                    <a:srgbClr val="FC003F">
                      <a:alpha val="49999"/>
                    </a:srgbClr>
                  </a:gs>
                  <a:gs pos="50000">
                    <a:srgbClr val="9900BF">
                      <a:alpha val="49999"/>
                    </a:srgbClr>
                  </a:gs>
                  <a:gs pos="100000">
                    <a:srgbClr val="0070C0">
                      <a:alpha val="49999"/>
                    </a:srgbClr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b="0" dirty="0">
                  <a:solidFill>
                    <a:schemeClr val="tx1"/>
                  </a:solidFill>
                </a:rPr>
                <a:t>проекта НПА получили </a:t>
              </a:r>
              <a:r>
                <a:rPr lang="ru-RU" b="1" dirty="0">
                  <a:solidFill>
                    <a:srgbClr val="00B050"/>
                  </a:solidFill>
                </a:rPr>
                <a:t>положительные</a:t>
              </a:r>
              <a:r>
                <a:rPr lang="ru-RU" b="0" dirty="0">
                  <a:solidFill>
                    <a:schemeClr val="tx1"/>
                  </a:solidFill>
                </a:rPr>
                <a:t> заключения</a:t>
              </a:r>
              <a:endParaRPr b="0" dirty="0">
                <a:solidFill>
                  <a:schemeClr val="tx1"/>
                </a:solidFill>
              </a:endParaRPr>
            </a:p>
          </p:txBody>
        </p:sp>
        <p:sp>
          <p:nvSpPr>
            <p:cNvPr id="427071847" name="Блок-схема: альтернативный процесс 427071846"/>
            <p:cNvSpPr/>
            <p:nvPr/>
          </p:nvSpPr>
          <p:spPr bwMode="auto">
            <a:xfrm>
              <a:off x="1649606" y="3648778"/>
              <a:ext cx="3073011" cy="1148029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gradFill>
                <a:gsLst>
                  <a:gs pos="0">
                    <a:srgbClr val="FC003F">
                      <a:alpha val="49999"/>
                    </a:srgbClr>
                  </a:gs>
                  <a:gs pos="50000">
                    <a:srgbClr val="9900BF">
                      <a:alpha val="49999"/>
                    </a:srgbClr>
                  </a:gs>
                  <a:gs pos="100000">
                    <a:srgbClr val="0070C0">
                      <a:alpha val="49999"/>
                    </a:srgbClr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b="0">
                  <a:solidFill>
                    <a:schemeClr val="tx1"/>
                  </a:solidFill>
                </a:rPr>
                <a:t>проектов НПА получили </a:t>
              </a:r>
              <a:r>
                <a:rPr lang="ru-RU" b="1">
                  <a:solidFill>
                    <a:srgbClr val="FC003F"/>
                  </a:solidFill>
                </a:rPr>
                <a:t>отрицательные</a:t>
              </a:r>
              <a:r>
                <a:rPr lang="ru-RU" b="0">
                  <a:solidFill>
                    <a:schemeClr val="tx1"/>
                  </a:solidFill>
                </a:rPr>
                <a:t> заключения</a:t>
              </a:r>
              <a:endParaRPr b="0">
                <a:solidFill>
                  <a:schemeClr val="tx1"/>
                </a:solidFill>
              </a:endParaRPr>
            </a:p>
          </p:txBody>
        </p:sp>
        <p:sp>
          <p:nvSpPr>
            <p:cNvPr id="1076628167" name="Блок-схема: альтернативный процесс 1076628166"/>
            <p:cNvSpPr/>
            <p:nvPr/>
          </p:nvSpPr>
          <p:spPr bwMode="auto">
            <a:xfrm>
              <a:off x="0" y="0"/>
              <a:ext cx="1122770" cy="781095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19049" cap="flat" cmpd="sng" algn="ctr">
              <a:solidFill>
                <a:srgbClr val="7030A0">
                  <a:alpha val="99999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3600" b="0" dirty="0">
                  <a:solidFill>
                    <a:srgbClr val="7030A0"/>
                  </a:solidFill>
                </a:rPr>
                <a:t>15</a:t>
              </a:r>
              <a:r>
                <a:rPr lang="ru-RU" b="0" dirty="0">
                  <a:solidFill>
                    <a:schemeClr val="tx1"/>
                  </a:solidFill>
                </a:rPr>
                <a:t> </a:t>
              </a:r>
              <a:endParaRPr b="0" dirty="0">
                <a:solidFill>
                  <a:schemeClr val="tx1"/>
                </a:solidFill>
              </a:endParaRPr>
            </a:p>
          </p:txBody>
        </p:sp>
        <p:sp>
          <p:nvSpPr>
            <p:cNvPr id="1494243244" name="Блок-схема: альтернативный процесс 1494243243"/>
            <p:cNvSpPr/>
            <p:nvPr/>
          </p:nvSpPr>
          <p:spPr bwMode="auto">
            <a:xfrm>
              <a:off x="650695" y="1865755"/>
              <a:ext cx="1122769" cy="781094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19049" cap="flat" cmpd="sng" algn="ctr">
              <a:solidFill>
                <a:srgbClr val="0070C0">
                  <a:alpha val="99999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0" i="0" u="none" strike="noStrike" cap="none" spc="0" dirty="0">
                  <a:solidFill>
                    <a:srgbClr val="00B050"/>
                  </a:solidFill>
                  <a:latin typeface="Liberation Sans"/>
                  <a:ea typeface="Liberation Sans"/>
                  <a:cs typeface="Liberation Sans"/>
                </a:rPr>
                <a:t>4</a:t>
              </a:r>
              <a:r>
                <a:rPr lang="ru-RU" sz="3600" b="0" i="0" u="none" strike="noStrike" cap="none" spc="0" dirty="0">
                  <a:solidFill>
                    <a:srgbClr val="7030A0"/>
                  </a:solidFill>
                  <a:latin typeface="Liberation Sans"/>
                  <a:ea typeface="Liberation Sans"/>
                  <a:cs typeface="Liberation Sans"/>
                </a:rPr>
                <a:t> </a:t>
              </a:r>
              <a:endParaRPr sz="3600" b="0" i="0" u="none" strike="noStrike" cap="none" spc="0" dirty="0">
                <a:solidFill>
                  <a:srgbClr val="7030A0"/>
                </a:solidFill>
                <a:latin typeface="Liberation Sans"/>
                <a:cs typeface="Liberation Sans"/>
              </a:endParaRPr>
            </a:p>
          </p:txBody>
        </p:sp>
        <p:sp>
          <p:nvSpPr>
            <p:cNvPr id="185532651" name="Блок-схема: альтернативный процесс 185532650"/>
            <p:cNvSpPr/>
            <p:nvPr/>
          </p:nvSpPr>
          <p:spPr bwMode="auto">
            <a:xfrm>
              <a:off x="640555" y="3377293"/>
              <a:ext cx="1122769" cy="781094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19049" cap="flat" cmpd="sng" algn="ctr">
              <a:solidFill>
                <a:srgbClr val="FC003F">
                  <a:alpha val="99999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3600" b="0" dirty="0">
                  <a:solidFill>
                    <a:srgbClr val="FC003F"/>
                  </a:solidFill>
                </a:rPr>
                <a:t>11</a:t>
              </a:r>
              <a:r>
                <a:rPr lang="ru-RU" b="0" dirty="0">
                  <a:solidFill>
                    <a:schemeClr val="tx1"/>
                  </a:solidFill>
                </a:rPr>
                <a:t> </a:t>
              </a:r>
              <a:endParaRPr b="0" dirty="0">
                <a:solidFill>
                  <a:schemeClr val="tx1"/>
                </a:solidFill>
              </a:endParaRPr>
            </a:p>
          </p:txBody>
        </p:sp>
        <p:cxnSp>
          <p:nvCxnSpPr>
            <p:cNvPr id="897319601" name="Прямая соединительная линия 897319600"/>
            <p:cNvCxnSpPr>
              <a:cxnSpLocks/>
            </p:cNvCxnSpPr>
            <p:nvPr/>
          </p:nvCxnSpPr>
          <p:spPr bwMode="auto">
            <a:xfrm rot="16199969" flipV="1">
              <a:off x="-1385684" y="2317397"/>
              <a:ext cx="3072603" cy="0"/>
            </a:xfrm>
            <a:prstGeom prst="line">
              <a:avLst/>
            </a:prstGeom>
            <a:ln w="19049" cap="flat" cmpd="sng" algn="ctr">
              <a:gradFill>
                <a:gsLst>
                  <a:gs pos="0">
                    <a:srgbClr val="FC003F"/>
                  </a:gs>
                  <a:gs pos="50000">
                    <a:srgbClr val="7030A0"/>
                  </a:gs>
                  <a:gs pos="100000">
                    <a:srgbClr val="0070C0"/>
                  </a:gs>
                </a:gsLst>
                <a:lin ang="0" scaled="1"/>
              </a:gradFill>
              <a:prstDash val="sysDot"/>
              <a:miter lim="800000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1749320" name="Стрелка: вправо 841749319"/>
            <p:cNvSpPr/>
            <p:nvPr/>
          </p:nvSpPr>
          <p:spPr bwMode="auto">
            <a:xfrm>
              <a:off x="163773" y="2050622"/>
              <a:ext cx="476781" cy="37740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9049" cap="flat" cmpd="sng" algn="ctr">
              <a:gradFill>
                <a:gsLst>
                  <a:gs pos="0">
                    <a:srgbClr val="FC003F"/>
                  </a:gs>
                  <a:gs pos="50000">
                    <a:srgbClr val="7030A0"/>
                  </a:gs>
                  <a:gs pos="100000">
                    <a:srgbClr val="0070C0"/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b="0">
                <a:solidFill>
                  <a:schemeClr val="tx1"/>
                </a:solidFill>
              </a:endParaRPr>
            </a:p>
          </p:txBody>
        </p:sp>
        <p:sp>
          <p:nvSpPr>
            <p:cNvPr id="2041552021" name="Стрелка: вправо 2041552020"/>
            <p:cNvSpPr/>
            <p:nvPr/>
          </p:nvSpPr>
          <p:spPr bwMode="auto">
            <a:xfrm>
              <a:off x="163773" y="3593560"/>
              <a:ext cx="476781" cy="37740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9049" cap="flat" cmpd="sng" algn="ctr">
              <a:gradFill>
                <a:gsLst>
                  <a:gs pos="0">
                    <a:srgbClr val="FC003F"/>
                  </a:gs>
                  <a:gs pos="50000">
                    <a:srgbClr val="7030A0"/>
                  </a:gs>
                  <a:gs pos="100000">
                    <a:srgbClr val="0070C0"/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b="0">
                <a:solidFill>
                  <a:schemeClr val="tx1"/>
                </a:solidFill>
              </a:endParaRPr>
            </a:p>
          </p:txBody>
        </p:sp>
      </p:grpSp>
      <p:sp>
        <p:nvSpPr>
          <p:cNvPr id="295044470" name="Прямоугольник 295044469"/>
          <p:cNvSpPr/>
          <p:nvPr/>
        </p:nvSpPr>
        <p:spPr bwMode="auto">
          <a:xfrm>
            <a:off x="-19868" y="6630508"/>
            <a:ext cx="12211868" cy="216704"/>
          </a:xfrm>
          <a:prstGeom prst="rect">
            <a:avLst/>
          </a:prstGeom>
          <a:gradFill>
            <a:gsLst>
              <a:gs pos="0">
                <a:srgbClr val="FC003F">
                  <a:alpha val="89999"/>
                </a:srgbClr>
              </a:gs>
              <a:gs pos="50000">
                <a:srgbClr val="7030A0">
                  <a:alpha val="89999"/>
                </a:srgbClr>
              </a:gs>
              <a:gs pos="100000">
                <a:srgbClr val="0070C0">
                  <a:alpha val="89999"/>
                </a:srgbClr>
              </a:gs>
            </a:gsLst>
            <a:lin ang="0" scaled="1"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2401726" name="Рисунок 2" descr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089887" y="140339"/>
            <a:ext cx="2697300" cy="683946"/>
          </a:xfrm>
          <a:prstGeom prst="rect">
            <a:avLst/>
          </a:prstGeom>
          <a:ln w="12700">
            <a:miter lim="400000"/>
          </a:ln>
        </p:spPr>
      </p:pic>
      <p:sp>
        <p:nvSpPr>
          <p:cNvPr id="37505102" name="Title 1"/>
          <p:cNvSpPr>
            <a:spLocks noGrp="1"/>
          </p:cNvSpPr>
          <p:nvPr>
            <p:ph type="title"/>
          </p:nvPr>
        </p:nvSpPr>
        <p:spPr bwMode="auto">
          <a:xfrm>
            <a:off x="-19868" y="-11905"/>
            <a:ext cx="8772766" cy="1084095"/>
          </a:xfrm>
        </p:spPr>
        <p:txBody>
          <a:bodyPr/>
          <a:lstStyle/>
          <a:p>
            <a:pPr algn="ctr">
              <a:defRPr/>
            </a:pPr>
            <a:r>
              <a:rPr lang="ru-RU" sz="3000" b="0">
                <a:latin typeface="Calibri"/>
                <a:ea typeface="Calibri"/>
                <a:cs typeface="Calibri"/>
              </a:rPr>
              <a:t>ОЦЕНКА РЕГУЛИРУЮЩЕГО ВОЗДЕЙСТВИЯ</a:t>
            </a:r>
            <a:endParaRPr sz="3000" b="0">
              <a:latin typeface="Calibri"/>
              <a:ea typeface="Calibri"/>
              <a:cs typeface="Calibri"/>
            </a:endParaRPr>
          </a:p>
        </p:txBody>
      </p:sp>
      <p:sp>
        <p:nvSpPr>
          <p:cNvPr id="218037579" name="Прямоугольник 218037578"/>
          <p:cNvSpPr/>
          <p:nvPr/>
        </p:nvSpPr>
        <p:spPr bwMode="auto">
          <a:xfrm>
            <a:off x="-19868" y="6630508"/>
            <a:ext cx="12211868" cy="216704"/>
          </a:xfrm>
          <a:prstGeom prst="rect">
            <a:avLst/>
          </a:prstGeom>
          <a:gradFill>
            <a:gsLst>
              <a:gs pos="0">
                <a:srgbClr val="FC003F">
                  <a:alpha val="89999"/>
                </a:srgbClr>
              </a:gs>
              <a:gs pos="50000">
                <a:srgbClr val="7030A0">
                  <a:alpha val="89999"/>
                </a:srgbClr>
              </a:gs>
              <a:gs pos="100000">
                <a:srgbClr val="0070C0">
                  <a:alpha val="89999"/>
                </a:srgbClr>
              </a:gs>
            </a:gsLst>
            <a:lin ang="0" scaled="1"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229549B-1F92-414E-8B1E-26390EDB7F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578851"/>
              </p:ext>
            </p:extLst>
          </p:nvPr>
        </p:nvGraphicFramePr>
        <p:xfrm>
          <a:off x="195309" y="1241659"/>
          <a:ext cx="11798423" cy="469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6B1E066-0DA5-49D0-943E-13EE6BD873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578851"/>
              </p:ext>
            </p:extLst>
          </p:nvPr>
        </p:nvGraphicFramePr>
        <p:xfrm>
          <a:off x="196788" y="1241659"/>
          <a:ext cx="11798423" cy="469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69344664" name="Рисунок 2" descr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268150" y="104999"/>
            <a:ext cx="2697300" cy="683946"/>
          </a:xfrm>
          <a:prstGeom prst="rect">
            <a:avLst/>
          </a:prstGeom>
          <a:ln w="12700">
            <a:miter lim="400000"/>
          </a:ln>
        </p:spPr>
      </p:pic>
      <p:sp>
        <p:nvSpPr>
          <p:cNvPr id="1704294703" name="Прямоугольник 1704294702"/>
          <p:cNvSpPr/>
          <p:nvPr/>
        </p:nvSpPr>
        <p:spPr bwMode="auto">
          <a:xfrm rot="5399976">
            <a:off x="8719406" y="3397312"/>
            <a:ext cx="6881926" cy="63260"/>
          </a:xfrm>
          <a:prstGeom prst="rect">
            <a:avLst/>
          </a:prstGeom>
          <a:gradFill>
            <a:gsLst>
              <a:gs pos="0">
                <a:srgbClr val="FC003F">
                  <a:alpha val="89999"/>
                </a:srgbClr>
              </a:gs>
              <a:gs pos="50000">
                <a:srgbClr val="7030A0">
                  <a:alpha val="89999"/>
                </a:srgbClr>
              </a:gs>
              <a:gs pos="100000">
                <a:srgbClr val="0070C0">
                  <a:alpha val="89999"/>
                </a:srgbClr>
              </a:gs>
            </a:gsLst>
            <a:lin ang="0" scaled="1"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007261" name="Title 1"/>
          <p:cNvSpPr>
            <a:spLocks noGrp="1"/>
          </p:cNvSpPr>
          <p:nvPr>
            <p:ph type="title"/>
          </p:nvPr>
        </p:nvSpPr>
        <p:spPr bwMode="auto">
          <a:xfrm>
            <a:off x="1215655" y="-12020"/>
            <a:ext cx="7953374" cy="1059769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lang="ru-RU" sz="3000" b="0">
                <a:latin typeface="Calibri"/>
                <a:ea typeface="Calibri"/>
                <a:cs typeface="Calibri"/>
              </a:rPr>
              <a:t>ЗАПРОС МНЕНИЙ О НЕОБХОДИМОСТИ </a:t>
            </a:r>
            <a:br>
              <a:rPr lang="ru-RU" sz="3000" b="0">
                <a:latin typeface="Calibri"/>
                <a:ea typeface="Calibri"/>
                <a:cs typeface="Calibri"/>
              </a:rPr>
            </a:br>
            <a:r>
              <a:rPr lang="ru-RU" sz="3000" b="0">
                <a:latin typeface="Calibri"/>
                <a:ea typeface="Calibri"/>
                <a:cs typeface="Calibri"/>
              </a:rPr>
              <a:t>ПРОВЕДЕНИЯ ОРВ</a:t>
            </a:r>
            <a:endParaRPr sz="3000" b="0">
              <a:latin typeface="Calibri"/>
              <a:ea typeface="Calibri"/>
              <a:cs typeface="Calibri"/>
            </a:endParaRPr>
          </a:p>
        </p:txBody>
      </p:sp>
      <p:pic>
        <p:nvPicPr>
          <p:cNvPr id="1350471516" name="Рисунок 1350471515"/>
          <p:cNvPicPr>
            <a:picLocks noChangeAspect="1"/>
          </p:cNvPicPr>
          <p:nvPr/>
        </p:nvPicPr>
        <p:blipFill>
          <a:blip r:embed="rId3"/>
          <a:srcRect l="5789" t="9804" r="3795" b="5983"/>
          <a:stretch/>
        </p:blipFill>
        <p:spPr bwMode="auto">
          <a:xfrm>
            <a:off x="2871886" y="2343888"/>
            <a:ext cx="5678019" cy="4230680"/>
          </a:xfrm>
          <a:prstGeom prst="rect">
            <a:avLst/>
          </a:prstGeom>
        </p:spPr>
      </p:pic>
      <p:sp>
        <p:nvSpPr>
          <p:cNvPr id="704764851" name="Блок-схема: альтернативный процесс 704764850"/>
          <p:cNvSpPr/>
          <p:nvPr/>
        </p:nvSpPr>
        <p:spPr bwMode="auto">
          <a:xfrm>
            <a:off x="590888" y="5335164"/>
            <a:ext cx="2440780" cy="962313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19049" cap="flat" cmpd="sng" algn="ctr">
            <a:solidFill>
              <a:srgbClr val="0070C0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i="0" u="none" strike="noStrike" cap="none" spc="0" dirty="0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пакетов </a:t>
            </a:r>
          </a:p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i="0" u="none" strike="noStrike" cap="none" spc="0" dirty="0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документов</a:t>
            </a:r>
            <a:r>
              <a:rPr lang="ru-RU" sz="3600" b="0" i="0" u="none" strike="noStrike" cap="none" spc="0" dirty="0">
                <a:solidFill>
                  <a:srgbClr val="7030A0"/>
                </a:solidFill>
                <a:latin typeface="Liberation Sans"/>
                <a:ea typeface="Liberation Sans"/>
                <a:cs typeface="Liberation Sans"/>
              </a:rPr>
              <a:t> </a:t>
            </a:r>
            <a:endParaRPr sz="3600" b="0" i="0" u="none" strike="noStrike" cap="none" spc="0" dirty="0">
              <a:solidFill>
                <a:srgbClr val="7030A0"/>
              </a:solidFill>
              <a:latin typeface="Liberation Sans"/>
              <a:cs typeface="Liberation Sans"/>
            </a:endParaRPr>
          </a:p>
        </p:txBody>
      </p:sp>
      <p:sp>
        <p:nvSpPr>
          <p:cNvPr id="238672842" name="Прямоугольник 238672841"/>
          <p:cNvSpPr/>
          <p:nvPr/>
        </p:nvSpPr>
        <p:spPr bwMode="auto">
          <a:xfrm>
            <a:off x="1033277" y="2941977"/>
            <a:ext cx="2440780" cy="973929"/>
          </a:xfrm>
          <a:prstGeom prst="rect">
            <a:avLst/>
          </a:prstGeom>
          <a:solidFill>
            <a:srgbClr val="0070C0">
              <a:alpha val="89999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2400" b="0">
                <a:latin typeface="Calibri"/>
                <a:ea typeface="Calibri"/>
                <a:cs typeface="Calibri"/>
              </a:rPr>
              <a:t>ОРВ требуется</a:t>
            </a:r>
            <a:endParaRPr sz="2400" b="0">
              <a:latin typeface="Calibri"/>
              <a:ea typeface="Calibri"/>
              <a:cs typeface="Calibri"/>
            </a:endParaRPr>
          </a:p>
        </p:txBody>
      </p:sp>
      <p:sp>
        <p:nvSpPr>
          <p:cNvPr id="667297111" name="Прямоугольник 667297110"/>
          <p:cNvSpPr/>
          <p:nvPr/>
        </p:nvSpPr>
        <p:spPr bwMode="auto">
          <a:xfrm>
            <a:off x="7948640" y="2936819"/>
            <a:ext cx="2440780" cy="973929"/>
          </a:xfrm>
          <a:prstGeom prst="rect">
            <a:avLst/>
          </a:prstGeom>
          <a:solidFill>
            <a:srgbClr val="0070C0">
              <a:alpha val="89999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2400" b="0">
                <a:latin typeface="Calibri"/>
                <a:ea typeface="Calibri"/>
                <a:cs typeface="Calibri"/>
              </a:rPr>
              <a:t>ОРВ не требуется</a:t>
            </a:r>
            <a:endParaRPr sz="2400" b="0">
              <a:latin typeface="Calibri"/>
              <a:ea typeface="Calibri"/>
              <a:cs typeface="Calibri"/>
            </a:endParaRPr>
          </a:p>
        </p:txBody>
      </p:sp>
      <p:sp>
        <p:nvSpPr>
          <p:cNvPr id="853356039" name="TextBox 853356038"/>
          <p:cNvSpPr txBox="1"/>
          <p:nvPr/>
        </p:nvSpPr>
        <p:spPr bwMode="auto">
          <a:xfrm>
            <a:off x="1394249" y="5275633"/>
            <a:ext cx="752571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B050"/>
                </a:solidFill>
                <a:latin typeface="Liberation Sans"/>
                <a:cs typeface="Liberation Sans"/>
              </a:rPr>
              <a:t>5</a:t>
            </a:r>
            <a:endParaRPr sz="3600" b="0" i="0" u="none" strike="noStrike" cap="none" spc="0" dirty="0">
              <a:solidFill>
                <a:srgbClr val="00B050"/>
              </a:solidFill>
              <a:latin typeface="Liberation Sans"/>
              <a:cs typeface="Liberation Sans"/>
            </a:endParaRPr>
          </a:p>
        </p:txBody>
      </p:sp>
      <p:grpSp>
        <p:nvGrpSpPr>
          <p:cNvPr id="2047634791" name="Группа 2047634790"/>
          <p:cNvGrpSpPr/>
          <p:nvPr/>
        </p:nvGrpSpPr>
        <p:grpSpPr bwMode="auto">
          <a:xfrm>
            <a:off x="4020208" y="1171630"/>
            <a:ext cx="3345656" cy="1114369"/>
            <a:chOff x="0" y="0"/>
            <a:chExt cx="3345656" cy="1114369"/>
          </a:xfrm>
        </p:grpSpPr>
        <p:sp>
          <p:nvSpPr>
            <p:cNvPr id="310942133" name="Блок-схема: альтернативный процесс 310942132"/>
            <p:cNvSpPr/>
            <p:nvPr/>
          </p:nvSpPr>
          <p:spPr bwMode="auto">
            <a:xfrm>
              <a:off x="0" y="0"/>
              <a:ext cx="3345656" cy="1114369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19049" cap="flat" cmpd="sng" algn="ctr">
              <a:solidFill>
                <a:srgbClr val="7030A0">
                  <a:alpha val="99999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r">
                <a:defRPr/>
              </a:pPr>
              <a:r>
                <a:rPr lang="ru-RU" sz="1800" b="0" i="0" u="none" strike="noStrike" cap="none" spc="0" dirty="0">
                  <a:solidFill>
                    <a:schemeClr val="tx1"/>
                  </a:solidFill>
                  <a:latin typeface="Liberation Sans"/>
                  <a:ea typeface="Liberation Sans"/>
                  <a:cs typeface="Liberation Sans"/>
                </a:rPr>
                <a:t>      пакетов документов поступили на рассмотрение</a:t>
              </a:r>
              <a:endParaRPr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809026423" name="TextBox 809026422"/>
            <p:cNvSpPr txBox="1"/>
            <p:nvPr/>
          </p:nvSpPr>
          <p:spPr bwMode="auto">
            <a:xfrm>
              <a:off x="380999" y="0"/>
              <a:ext cx="763079" cy="640440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compatLnSpc="0">
              <a:spAutoFit/>
            </a:bodyPr>
            <a:lstStyle/>
            <a:p>
              <a:pPr algn="l">
                <a:defRPr/>
              </a:pPr>
              <a:r>
                <a:rPr lang="ru-RU" sz="3600" dirty="0">
                  <a:solidFill>
                    <a:srgbClr val="7030A0"/>
                  </a:solidFill>
                </a:rPr>
                <a:t>5</a:t>
              </a:r>
              <a:r>
                <a:rPr lang="ru-RU" sz="3600" b="0" dirty="0">
                  <a:solidFill>
                    <a:srgbClr val="7030A0"/>
                  </a:solidFill>
                </a:rPr>
                <a:t> </a:t>
              </a:r>
              <a:endParaRPr sz="3600" b="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202354566" name="Группа 1202354565"/>
          <p:cNvGrpSpPr/>
          <p:nvPr/>
        </p:nvGrpSpPr>
        <p:grpSpPr bwMode="auto">
          <a:xfrm>
            <a:off x="8549906" y="5262800"/>
            <a:ext cx="2440780" cy="1009011"/>
            <a:chOff x="0" y="0"/>
            <a:chExt cx="2440780" cy="1009011"/>
          </a:xfrm>
        </p:grpSpPr>
        <p:sp>
          <p:nvSpPr>
            <p:cNvPr id="606051500" name="Блок-схема: альтернативный процесс 606051499"/>
            <p:cNvSpPr/>
            <p:nvPr/>
          </p:nvSpPr>
          <p:spPr bwMode="auto">
            <a:xfrm>
              <a:off x="0" y="59531"/>
              <a:ext cx="2440780" cy="949480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12699" cap="flat" cmpd="sng" algn="ctr">
              <a:solidFill>
                <a:srgbClr val="FC003F">
                  <a:alpha val="99999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marL="0" marR="0"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0" i="0" u="none" strike="noStrike" cap="none" spc="0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</a:rPr>
                <a:t>пакетов </a:t>
              </a:r>
            </a:p>
            <a:p>
              <a:pPr marL="0" marR="0"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0" i="0" u="none" strike="noStrike" cap="none" spc="0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</a:rPr>
                <a:t>документов</a:t>
              </a:r>
              <a:r>
                <a:rPr lang="ru-RU" sz="3600" b="0" i="0" u="none" strike="noStrike" cap="none" spc="0">
                  <a:solidFill>
                    <a:srgbClr val="7030A0"/>
                  </a:solidFill>
                  <a:latin typeface="Liberation Sans"/>
                  <a:ea typeface="Liberation Sans"/>
                  <a:cs typeface="Liberation Sans"/>
                </a:rPr>
                <a:t> </a:t>
              </a:r>
              <a:endParaRPr sz="3600" b="0" i="0" u="none" strike="noStrike" cap="none" spc="0">
                <a:solidFill>
                  <a:srgbClr val="7030A0"/>
                </a:solidFill>
                <a:latin typeface="Liberation Sans"/>
                <a:cs typeface="Liberation Sans"/>
              </a:endParaRPr>
            </a:p>
          </p:txBody>
        </p:sp>
        <p:sp>
          <p:nvSpPr>
            <p:cNvPr id="235340243" name="TextBox 235340242"/>
            <p:cNvSpPr txBox="1"/>
            <p:nvPr/>
          </p:nvSpPr>
          <p:spPr bwMode="auto">
            <a:xfrm>
              <a:off x="793898" y="0"/>
              <a:ext cx="773338" cy="640440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compatLnSpc="0">
              <a:spAutoFit/>
            </a:bodyPr>
            <a:lstStyle/>
            <a:p>
              <a:pPr marL="0" marR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solidFill>
                    <a:srgbClr val="FC003F"/>
                  </a:solidFill>
                  <a:latin typeface="Liberation Sans"/>
                  <a:ea typeface="Liberation Sans"/>
                  <a:cs typeface="Liberation Sans"/>
                </a:rPr>
                <a:t>0</a:t>
              </a:r>
              <a:r>
                <a:rPr lang="ru-RU" sz="3600" b="0" i="0" u="none" strike="noStrike" cap="none" spc="0" dirty="0">
                  <a:solidFill>
                    <a:srgbClr val="7030A0"/>
                  </a:solidFill>
                  <a:latin typeface="Liberation Sans"/>
                  <a:ea typeface="Liberation Sans"/>
                  <a:cs typeface="Liberation Sans"/>
                </a:rPr>
                <a:t> </a:t>
              </a:r>
              <a:endParaRPr sz="3600" b="0" i="0" u="none" strike="noStrike" cap="none" spc="0" dirty="0">
                <a:solidFill>
                  <a:srgbClr val="7030A0"/>
                </a:solidFill>
                <a:latin typeface="Liberation Sans"/>
                <a:cs typeface="Liberation Sans"/>
              </a:endParaRPr>
            </a:p>
          </p:txBody>
        </p:sp>
      </p:grpSp>
      <p:pic>
        <p:nvPicPr>
          <p:cNvPr id="1760853270" name="Рисунок 176085326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832912" y="1811460"/>
            <a:ext cx="1227663" cy="1125358"/>
          </a:xfrm>
          <a:prstGeom prst="rect">
            <a:avLst/>
          </a:prstGeom>
        </p:spPr>
      </p:pic>
      <p:pic>
        <p:nvPicPr>
          <p:cNvPr id="359860955" name="Рисунок 35986095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323181" y="1822394"/>
            <a:ext cx="1123949" cy="1114425"/>
          </a:xfrm>
          <a:prstGeom prst="rect">
            <a:avLst/>
          </a:prstGeom>
        </p:spPr>
      </p:pic>
      <p:sp>
        <p:nvSpPr>
          <p:cNvPr id="421654273" name="Стрелка: вправо 421654272"/>
          <p:cNvSpPr/>
          <p:nvPr/>
        </p:nvSpPr>
        <p:spPr bwMode="auto">
          <a:xfrm rot="5399942">
            <a:off x="9119210" y="4173199"/>
            <a:ext cx="1103464" cy="88476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 cap="flat" cmpd="sng" algn="ctr">
            <a:gradFill>
              <a:gsLst>
                <a:gs pos="0">
                  <a:srgbClr val="FC003F">
                    <a:alpha val="49999"/>
                  </a:srgbClr>
                </a:gs>
                <a:gs pos="50000">
                  <a:srgbClr val="9900BF">
                    <a:alpha val="49999"/>
                  </a:srgbClr>
                </a:gs>
                <a:gs pos="100000">
                  <a:srgbClr val="0070C0">
                    <a:alpha val="49999"/>
                  </a:srgbClr>
                </a:gs>
              </a:gsLst>
              <a:lin ang="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943888102" name="Стрелка: вправо 1943888101"/>
          <p:cNvSpPr/>
          <p:nvPr/>
        </p:nvSpPr>
        <p:spPr bwMode="auto">
          <a:xfrm rot="5399942">
            <a:off x="2479939" y="1601208"/>
            <a:ext cx="1103463" cy="88476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 cap="flat" cmpd="sng" algn="ctr">
            <a:gradFill>
              <a:gsLst>
                <a:gs pos="0">
                  <a:srgbClr val="FC003F">
                    <a:alpha val="49999"/>
                  </a:srgbClr>
                </a:gs>
                <a:gs pos="50000">
                  <a:srgbClr val="9900BF">
                    <a:alpha val="49999"/>
                  </a:srgbClr>
                </a:gs>
                <a:gs pos="100000">
                  <a:srgbClr val="0070C0">
                    <a:alpha val="49999"/>
                  </a:srgbClr>
                </a:gs>
              </a:gsLst>
              <a:lin ang="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41529033" name="Стрелка: вправо 1041529032"/>
          <p:cNvSpPr/>
          <p:nvPr/>
        </p:nvSpPr>
        <p:spPr bwMode="auto">
          <a:xfrm rot="5399942">
            <a:off x="7649978" y="1601201"/>
            <a:ext cx="1103463" cy="88476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 cap="flat" cmpd="sng" algn="ctr">
            <a:gradFill>
              <a:gsLst>
                <a:gs pos="0">
                  <a:srgbClr val="FC003F">
                    <a:alpha val="49999"/>
                  </a:srgbClr>
                </a:gs>
                <a:gs pos="50000">
                  <a:srgbClr val="9900BF">
                    <a:alpha val="49999"/>
                  </a:srgbClr>
                </a:gs>
                <a:gs pos="100000">
                  <a:srgbClr val="0070C0">
                    <a:alpha val="49999"/>
                  </a:srgbClr>
                </a:gs>
              </a:gsLst>
              <a:lin ang="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470650626" name="Стрелка: вправо 470650625"/>
          <p:cNvSpPr/>
          <p:nvPr/>
        </p:nvSpPr>
        <p:spPr bwMode="auto">
          <a:xfrm rot="5399942">
            <a:off x="1212331" y="4173206"/>
            <a:ext cx="1103463" cy="88476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 cap="flat" cmpd="sng" algn="ctr">
            <a:gradFill>
              <a:gsLst>
                <a:gs pos="0">
                  <a:srgbClr val="FC003F">
                    <a:alpha val="49999"/>
                  </a:srgbClr>
                </a:gs>
                <a:gs pos="50000">
                  <a:srgbClr val="9900BF">
                    <a:alpha val="49999"/>
                  </a:srgbClr>
                </a:gs>
                <a:gs pos="100000">
                  <a:srgbClr val="0070C0">
                    <a:alpha val="49999"/>
                  </a:srgbClr>
                </a:gs>
              </a:gsLst>
              <a:lin ang="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37055156" name="Рисунок 2" descr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30272" y="206262"/>
            <a:ext cx="2697300" cy="683946"/>
          </a:xfrm>
          <a:prstGeom prst="rect">
            <a:avLst/>
          </a:prstGeom>
          <a:ln w="12700">
            <a:miter lim="400000"/>
          </a:ln>
        </p:spPr>
      </p:pic>
      <p:sp>
        <p:nvSpPr>
          <p:cNvPr id="659986911" name="Title 1"/>
          <p:cNvSpPr>
            <a:spLocks noGrp="1"/>
          </p:cNvSpPr>
          <p:nvPr/>
        </p:nvSpPr>
        <p:spPr bwMode="auto">
          <a:xfrm>
            <a:off x="-7141" y="0"/>
            <a:ext cx="9176172" cy="113109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000" b="0">
                <a:latin typeface="Calibri"/>
                <a:ea typeface="Calibri"/>
                <a:cs typeface="Calibri"/>
              </a:rPr>
              <a:t>ОБОБЩЕННЫЕ ИТОГИ ПРОВЕДЕНИЯ </a:t>
            </a:r>
          </a:p>
          <a:p>
            <a:pPr algn="ctr">
              <a:defRPr/>
            </a:pPr>
            <a:r>
              <a:rPr lang="ru-RU" sz="3000" b="0">
                <a:latin typeface="Calibri"/>
                <a:ea typeface="Calibri"/>
                <a:cs typeface="Calibri"/>
              </a:rPr>
              <a:t>РЕГУЛЯТОРНЫХ ПРОЦЕДУР: ОРВ И ЭКСПЕРТИЗЫ</a:t>
            </a:r>
            <a:endParaRPr sz="3000" b="0">
              <a:latin typeface="Calibri"/>
              <a:ea typeface="Calibri"/>
              <a:cs typeface="Calibri"/>
            </a:endParaRPr>
          </a:p>
        </p:txBody>
      </p:sp>
      <p:sp>
        <p:nvSpPr>
          <p:cNvPr id="2069017731" name="Прямоугольник 2069017730"/>
          <p:cNvSpPr/>
          <p:nvPr/>
        </p:nvSpPr>
        <p:spPr bwMode="auto">
          <a:xfrm rot="5399942">
            <a:off x="7859633" y="2497380"/>
            <a:ext cx="5370928" cy="3358742"/>
          </a:xfrm>
          <a:prstGeom prst="rect">
            <a:avLst/>
          </a:prstGeom>
          <a:gradFill>
            <a:gsLst>
              <a:gs pos="0">
                <a:srgbClr val="FC003F">
                  <a:alpha val="80000"/>
                </a:srgbClr>
              </a:gs>
              <a:gs pos="50000">
                <a:srgbClr val="7030A0">
                  <a:alpha val="80000"/>
                </a:srgbClr>
              </a:gs>
              <a:gs pos="100000">
                <a:srgbClr val="0070C0">
                  <a:alpha val="80000"/>
                </a:srgbClr>
              </a:gs>
            </a:gsLst>
            <a:lin ang="0" scaled="1"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68930371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062621" y="1819434"/>
            <a:ext cx="2964951" cy="211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1837304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062622" y="4267748"/>
            <a:ext cx="2964951" cy="223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564459" name="Группа 133564458"/>
          <p:cNvGrpSpPr/>
          <p:nvPr/>
        </p:nvGrpSpPr>
        <p:grpSpPr bwMode="auto">
          <a:xfrm>
            <a:off x="418469" y="1473804"/>
            <a:ext cx="7402587" cy="5114673"/>
            <a:chOff x="0" y="0"/>
            <a:chExt cx="7402587" cy="5114673"/>
          </a:xfrm>
        </p:grpSpPr>
        <p:sp>
          <p:nvSpPr>
            <p:cNvPr id="1941631267" name="Блок-схема: альтернативный процесс 1941631266"/>
            <p:cNvSpPr/>
            <p:nvPr/>
          </p:nvSpPr>
          <p:spPr bwMode="auto">
            <a:xfrm>
              <a:off x="0" y="0"/>
              <a:ext cx="2357556" cy="1136112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19049" cap="flat" cmpd="sng" algn="ctr">
              <a:gradFill>
                <a:gsLst>
                  <a:gs pos="0">
                    <a:srgbClr val="FC003F"/>
                  </a:gs>
                  <a:gs pos="50000">
                    <a:srgbClr val="7030A0"/>
                  </a:gs>
                  <a:gs pos="100000">
                    <a:srgbClr val="0070C0"/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7030A0"/>
                  </a:solidFill>
                </a:rPr>
                <a:t>11</a:t>
              </a:r>
              <a:r>
                <a:rPr lang="ru-RU" dirty="0">
                  <a:solidFill>
                    <a:schemeClr val="tx1"/>
                  </a:solidFill>
                </a:rPr>
                <a:t> отрицательных заключений</a:t>
              </a: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718009722" name="Стрелка: вправо 718009721"/>
            <p:cNvSpPr/>
            <p:nvPr/>
          </p:nvSpPr>
          <p:spPr bwMode="auto">
            <a:xfrm>
              <a:off x="2357556" y="346565"/>
              <a:ext cx="1169059" cy="54901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9049" cap="flat" cmpd="sng" algn="ctr">
              <a:gradFill>
                <a:gsLst>
                  <a:gs pos="0">
                    <a:srgbClr val="FC003F"/>
                  </a:gs>
                  <a:gs pos="50000">
                    <a:srgbClr val="7030A0"/>
                  </a:gs>
                  <a:gs pos="100000">
                    <a:srgbClr val="0070C0"/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652841301" name="Блок-схема: альтернативный процесс 1652841300"/>
            <p:cNvSpPr/>
            <p:nvPr/>
          </p:nvSpPr>
          <p:spPr bwMode="auto">
            <a:xfrm>
              <a:off x="2124681" y="1767223"/>
              <a:ext cx="2357556" cy="1331615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19049" cap="flat" cmpd="sng" algn="ctr">
              <a:gradFill>
                <a:gsLst>
                  <a:gs pos="0">
                    <a:srgbClr val="FC003F"/>
                  </a:gs>
                  <a:gs pos="50000">
                    <a:srgbClr val="7030A0"/>
                  </a:gs>
                  <a:gs pos="100000">
                    <a:srgbClr val="0070C0"/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7030A0"/>
                  </a:solidFill>
                </a:rPr>
                <a:t>57</a:t>
              </a:r>
              <a:r>
                <a:rPr lang="ru-RU" dirty="0">
                  <a:solidFill>
                    <a:schemeClr val="tx1"/>
                  </a:solidFill>
                </a:rPr>
                <a:t> замечаний учтено (98%)</a:t>
              </a: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1476143239" name="Блок-схема: альтернативный процесс 1476143238"/>
            <p:cNvSpPr/>
            <p:nvPr/>
          </p:nvSpPr>
          <p:spPr bwMode="auto">
            <a:xfrm>
              <a:off x="3526615" y="13891"/>
              <a:ext cx="2357556" cy="1122220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19049" cap="flat" cmpd="sng" algn="ctr">
              <a:gradFill>
                <a:gsLst>
                  <a:gs pos="0">
                    <a:srgbClr val="FC003F"/>
                  </a:gs>
                  <a:gs pos="50000">
                    <a:srgbClr val="7030A0"/>
                  </a:gs>
                  <a:gs pos="100000">
                    <a:srgbClr val="0070C0"/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7030A0"/>
                  </a:solidFill>
                </a:rPr>
                <a:t>58</a:t>
              </a:r>
              <a:r>
                <a:rPr lang="ru-RU" dirty="0">
                  <a:solidFill>
                    <a:schemeClr val="tx1"/>
                  </a:solidFill>
                </a:rPr>
                <a:t> замечаний 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</a:rPr>
                <a:t>и предложений</a:t>
              </a: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1698912809" name="Блок-схема: альтернативный процесс 1698912808"/>
            <p:cNvSpPr/>
            <p:nvPr/>
          </p:nvSpPr>
          <p:spPr bwMode="auto">
            <a:xfrm>
              <a:off x="5045031" y="1767223"/>
              <a:ext cx="2357556" cy="1331615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19049" cap="flat" cmpd="sng" algn="ctr">
              <a:gradFill>
                <a:gsLst>
                  <a:gs pos="0">
                    <a:srgbClr val="FC003F"/>
                  </a:gs>
                  <a:gs pos="50000">
                    <a:srgbClr val="7030A0"/>
                  </a:gs>
                  <a:gs pos="100000">
                    <a:srgbClr val="0070C0"/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7030A0"/>
                  </a:solidFill>
                </a:rPr>
                <a:t>1</a:t>
              </a:r>
              <a:r>
                <a:rPr lang="ru-RU" dirty="0">
                  <a:solidFill>
                    <a:schemeClr val="tx1"/>
                  </a:solidFill>
                </a:rPr>
                <a:t> замечание – согласительные процедуры</a:t>
              </a: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1680308169" name="Блок-схема: альтернативный процесс 1680308168"/>
            <p:cNvSpPr/>
            <p:nvPr/>
          </p:nvSpPr>
          <p:spPr bwMode="auto">
            <a:xfrm>
              <a:off x="3435132" y="3593714"/>
              <a:ext cx="2549621" cy="1520959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19049" cap="flat" cmpd="sng" algn="ctr">
              <a:gradFill>
                <a:gsLst>
                  <a:gs pos="0">
                    <a:srgbClr val="FC003F"/>
                  </a:gs>
                  <a:gs pos="50000">
                    <a:srgbClr val="7030A0"/>
                  </a:gs>
                  <a:gs pos="100000">
                    <a:srgbClr val="0070C0"/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>
                  <a:solidFill>
                    <a:schemeClr val="tx1"/>
                  </a:solidFill>
                </a:rPr>
                <a:t>Доработано </a:t>
              </a:r>
              <a:r>
                <a:rPr lang="ru-RU" sz="2400" b="1">
                  <a:solidFill>
                    <a:srgbClr val="7030A0"/>
                  </a:solidFill>
                </a:rPr>
                <a:t>100%</a:t>
              </a:r>
              <a:r>
                <a:rPr lang="ru-RU">
                  <a:solidFill>
                    <a:schemeClr val="tx1"/>
                  </a:solidFill>
                </a:rPr>
                <a:t> НПА, получивших отрицательные заключения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14771095" name="Стрелка: вправо 914771094"/>
            <p:cNvSpPr/>
            <p:nvPr/>
          </p:nvSpPr>
          <p:spPr bwMode="auto">
            <a:xfrm rot="5399976">
              <a:off x="3763759" y="3050328"/>
              <a:ext cx="808137" cy="54901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9049" cap="flat" cmpd="sng" algn="ctr">
              <a:gradFill>
                <a:gsLst>
                  <a:gs pos="0">
                    <a:srgbClr val="FC003F"/>
                  </a:gs>
                  <a:gs pos="50000">
                    <a:srgbClr val="7030A0"/>
                  </a:gs>
                  <a:gs pos="100000">
                    <a:srgbClr val="0070C0"/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912320270" name="Стрелка: вправо 1912320269"/>
            <p:cNvSpPr/>
            <p:nvPr/>
          </p:nvSpPr>
          <p:spPr bwMode="auto">
            <a:xfrm rot="5399976">
              <a:off x="5176537" y="1220736"/>
              <a:ext cx="808137" cy="54901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9049" cap="flat" cmpd="sng" algn="ctr">
              <a:gradFill>
                <a:gsLst>
                  <a:gs pos="0">
                    <a:srgbClr val="FC003F"/>
                  </a:gs>
                  <a:gs pos="50000">
                    <a:srgbClr val="7030A0"/>
                  </a:gs>
                  <a:gs pos="100000">
                    <a:srgbClr val="0070C0"/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46220537" name="Стрелка: вправо 846220536"/>
            <p:cNvSpPr/>
            <p:nvPr/>
          </p:nvSpPr>
          <p:spPr bwMode="auto">
            <a:xfrm rot="5399976">
              <a:off x="3452801" y="1220736"/>
              <a:ext cx="808137" cy="54901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9049" cap="flat" cmpd="sng" algn="ctr">
              <a:gradFill>
                <a:gsLst>
                  <a:gs pos="0">
                    <a:srgbClr val="FC003F"/>
                  </a:gs>
                  <a:gs pos="50000">
                    <a:srgbClr val="7030A0"/>
                  </a:gs>
                  <a:gs pos="100000">
                    <a:srgbClr val="0070C0"/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92773184" name="Стрелка: вправо 492773183"/>
            <p:cNvSpPr/>
            <p:nvPr/>
          </p:nvSpPr>
          <p:spPr bwMode="auto">
            <a:xfrm rot="5399976">
              <a:off x="4937546" y="3050328"/>
              <a:ext cx="808137" cy="54901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9049" cap="flat" cmpd="sng" algn="ctr">
              <a:gradFill>
                <a:gsLst>
                  <a:gs pos="0">
                    <a:srgbClr val="FC003F"/>
                  </a:gs>
                  <a:gs pos="50000">
                    <a:srgbClr val="7030A0"/>
                  </a:gs>
                  <a:gs pos="100000">
                    <a:srgbClr val="0070C0"/>
                  </a:gs>
                </a:gsLst>
                <a:lin ang="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Liberation Sans"/>
        <a:ea typeface="Liberation Sans"/>
        <a:cs typeface="Liberation Sans"/>
      </a:majorFont>
      <a:minorFont>
        <a:latin typeface="Liberation Sans"/>
        <a:ea typeface="Liberation Sans"/>
        <a:cs typeface="Liberation Sans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2017</TotalTime>
  <Words>781</Words>
  <Application>Microsoft Office PowerPoint</Application>
  <DocSecurity>0</DocSecurity>
  <PresentationFormat>Широкоэкранный</PresentationFormat>
  <Paragraphs>149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Liberation Sans</vt:lpstr>
      <vt:lpstr>Times New Roman</vt:lpstr>
      <vt:lpstr>Blank</vt:lpstr>
      <vt:lpstr> ОЦЕНКА РЕГУЛИРУЮЩЕГО ВОЗДЕЙСТВИЯ  В СМОЛЕНСКОЙ ОБЛАСТИ  ИТОГИ за 1 квартал 2026 года </vt:lpstr>
      <vt:lpstr>СМОЛЕНСКАЯ ОБЛАСТЬ –  ЛИДЕР РЕЙТИНГА 2025 ГОДА</vt:lpstr>
      <vt:lpstr>ВЗАИМОДЕЙСТВИЕ С РЕГИОНАЛЬНЫМИ ПРЕДПРИНИМАТЕЛЬСКИМИ СООБЩЕСТВАМИ</vt:lpstr>
      <vt:lpstr>Презентация PowerPoint</vt:lpstr>
      <vt:lpstr>Презентация PowerPoint</vt:lpstr>
      <vt:lpstr>ОЦЕНКА РЕГУЛИРУЮЩЕГО ВОЗДЕЙСТВИЯ</vt:lpstr>
      <vt:lpstr>ОЦЕНКА РЕГУЛИРУЮЩЕГО ВОЗДЕЙСТВИЯ</vt:lpstr>
      <vt:lpstr>ЗАПРОС МНЕНИЙ О НЕОБХОДИМОСТИ  ПРОВЕДЕНИЯ ОРВ</vt:lpstr>
      <vt:lpstr>Презентация PowerPoint</vt:lpstr>
      <vt:lpstr>ОЦЕНКА ПРИМЕНЕНИЯ ОБЯЗАТЕЛЬНЫХ ТРЕБОВАНИЙ И ОЦЕНКА ФАКТИЧЕСКОГО ВОЗДЕЙСТВИЯ</vt:lpstr>
      <vt:lpstr>ОБЗОР ЗАКЛЮЧЕНИЙ ПО ИТОГАМ ПРОВЕДЕНИЯ ОРВ НА МУНИЦИПАЛЬНОМ УРОВНЕ</vt:lpstr>
      <vt:lpstr>ВЗАИМОДЕЙСТВИЕ С ИСПОЛНИТЕЛЬНЫМИ ОРГАНАМИ И ОРАНАМИ МЕСТНОГО САМОУПРАВЛЕНИЯ  ПО ВОПРОСАМ ПРОВЕДЕНЯ РЕГУЛЯТОРНЫХ ПРОЦЕДУР</vt:lpstr>
      <vt:lpstr>Выражаем искреннюю признательность за уделенное Вами время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Сервис-дизайн в социальной системе</dc:title>
  <dc:subject/>
  <dc:creator>Петижев Амаль Дуалиевич</dc:creator>
  <cp:keywords/>
  <dc:description/>
  <cp:lastModifiedBy>Романенкова Дарья Владимировна</cp:lastModifiedBy>
  <cp:revision>489</cp:revision>
  <cp:lastPrinted>2026-05-12T11:35:58Z</cp:lastPrinted>
  <dcterms:created xsi:type="dcterms:W3CDTF">2023-05-01T06:01:57Z</dcterms:created>
  <dcterms:modified xsi:type="dcterms:W3CDTF">2026-05-14T15:38:18Z</dcterms:modified>
  <cp:category/>
  <dc:identifier/>
  <cp:contentStatus/>
  <dc:language/>
  <cp:version/>
</cp:coreProperties>
</file>