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7"/>
  </p:notesMasterIdLst>
  <p:handoutMasterIdLst>
    <p:handoutMasterId r:id="rId18"/>
  </p:handoutMasterIdLst>
  <p:sldIdLst>
    <p:sldId id="4364" r:id="rId2"/>
    <p:sldId id="4363" r:id="rId3"/>
    <p:sldId id="4362" r:id="rId4"/>
    <p:sldId id="4350" r:id="rId5"/>
    <p:sldId id="4352" r:id="rId6"/>
    <p:sldId id="4353" r:id="rId7"/>
    <p:sldId id="4354" r:id="rId8"/>
    <p:sldId id="4356" r:id="rId9"/>
    <p:sldId id="4355" r:id="rId10"/>
    <p:sldId id="4358" r:id="rId11"/>
    <p:sldId id="4357" r:id="rId12"/>
    <p:sldId id="4365" r:id="rId13"/>
    <p:sldId id="4359" r:id="rId14"/>
    <p:sldId id="4360" r:id="rId15"/>
    <p:sldId id="436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Сакаро" initials="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5959"/>
    <a:srgbClr val="05CB0A"/>
    <a:srgbClr val="54FA5C"/>
    <a:srgbClr val="F2F2F2"/>
    <a:srgbClr val="779A06"/>
    <a:srgbClr val="002B59"/>
    <a:srgbClr val="C4DFF2"/>
    <a:srgbClr val="0055A0"/>
    <a:srgbClr val="D9D9D9"/>
    <a:srgbClr val="246A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5170" autoAdjust="0"/>
  </p:normalViewPr>
  <p:slideViewPr>
    <p:cSldViewPr snapToGrid="0">
      <p:cViewPr>
        <p:scale>
          <a:sx n="90" d="100"/>
          <a:sy n="90" d="100"/>
        </p:scale>
        <p:origin x="-1410" y="-594"/>
      </p:cViewPr>
      <p:guideLst>
        <p:guide orient="horz" pos="96"/>
        <p:guide orient="horz" pos="4042"/>
        <p:guide orient="horz" pos="550"/>
        <p:guide pos="211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E-EC-FLS\der\_&#1057;&#1077;&#1082;&#1090;&#1086;&#1088;&#1054;&#1056;&#1042;\&#1056;&#1045;&#1045;&#1057;&#1058;&#1056;%20&#1054;&#1056;&#1042;%202026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-EC-FLS\der\_&#1057;&#1077;&#1082;&#1090;&#1086;&#1088;&#1054;&#1056;&#1042;\&#1056;&#1045;&#1045;&#1057;&#1058;&#1056;%20&#1054;&#1056;&#1042;%202025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-EC-FLS\der\_&#1057;&#1077;&#1082;&#1090;&#1086;&#1088;&#1054;&#1056;&#1042;\&#1056;&#1045;&#1045;&#1057;&#1058;&#1056;%20&#1054;&#1056;&#1042;%20202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baseline="0" dirty="0">
                <a:latin typeface="Times New Roman" pitchFamily="18" charset="0"/>
              </a:rPr>
              <a:t>Доля положительных и отрицательных заключений об оценке регулирующего воздействия от общего числа, %</a:t>
            </a:r>
          </a:p>
        </c:rich>
      </c:tx>
      <c:layout/>
    </c:title>
    <c:view3D>
      <c:rotX val="30"/>
      <c:rotY val="250"/>
      <c:perspective val="30"/>
    </c:view3D>
    <c:plotArea>
      <c:layout>
        <c:manualLayout>
          <c:layoutTarget val="inner"/>
          <c:xMode val="edge"/>
          <c:yMode val="edge"/>
          <c:x val="0.10972222222223807"/>
          <c:y val="0.36192701718739501"/>
          <c:w val="0.81388888888889765"/>
          <c:h val="0.57316941833890533"/>
        </c:manualLayout>
      </c:layout>
      <c:pie3DChart>
        <c:varyColors val="1"/>
        <c:ser>
          <c:idx val="0"/>
          <c:order val="0"/>
          <c:tx>
            <c:strRef>
              <c:f>Сводная!$A$1</c:f>
              <c:strCache>
                <c:ptCount val="1"/>
                <c:pt idx="0">
                  <c:v>Заключения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05CB0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9A-40F3-838A-AF0882E0727D}"/>
              </c:ext>
            </c:extLst>
          </c:dPt>
          <c:dPt>
            <c:idx val="1"/>
            <c:explosion val="49"/>
            <c:spPr>
              <a:solidFill>
                <a:srgbClr val="F359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9A-40F3-838A-AF0882E0727D}"/>
              </c:ext>
            </c:extLst>
          </c:dPt>
          <c:dPt>
            <c:idx val="2"/>
            <c:spPr>
              <a:noFill/>
            </c:spPr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Сводная!$A$2:$A$3</c:f>
              <c:strCache>
                <c:ptCount val="2"/>
                <c:pt idx="0">
                  <c:v>Положительное заключение</c:v>
                </c:pt>
                <c:pt idx="1">
                  <c:v>Отрицательное заключение</c:v>
                </c:pt>
              </c:strCache>
            </c:strRef>
          </c:cat>
          <c:val>
            <c:numRef>
              <c:f>Сводная!$B$2:$B$3</c:f>
              <c:numCache>
                <c:formatCode>General</c:formatCode>
                <c:ptCount val="2"/>
                <c:pt idx="0">
                  <c:v>16</c:v>
                </c:pt>
                <c:pt idx="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9A-40F3-838A-AF0882E0727D}"/>
            </c:ext>
          </c:extLst>
        </c:ser>
        <c:ser>
          <c:idx val="1"/>
          <c:order val="1"/>
          <c:tx>
            <c:strRef>
              <c:f>Сводная!$C$1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Сводная!$A$2:$A$3</c:f>
              <c:strCache>
                <c:ptCount val="2"/>
                <c:pt idx="0">
                  <c:v>Положительное заключение</c:v>
                </c:pt>
                <c:pt idx="1">
                  <c:v>Отрицательное заключение</c:v>
                </c:pt>
              </c:strCache>
            </c:strRef>
          </c:cat>
          <c:val>
            <c:numRef>
              <c:f>Сводная!$C$2:$C$4</c:f>
              <c:numCache>
                <c:formatCode>0.0</c:formatCode>
                <c:ptCount val="3"/>
                <c:pt idx="0">
                  <c:v>29.629629629629626</c:v>
                </c:pt>
                <c:pt idx="1">
                  <c:v>70.370370370370324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9A-40F3-838A-AF0882E0727D}"/>
            </c:ext>
          </c:extLst>
        </c:ser>
        <c:dLbls>
          <c:showPercent val="1"/>
        </c:dLbls>
      </c:pie3DChart>
    </c:plotArea>
    <c:legend>
      <c:legendPos val="t"/>
      <c:legendEntry>
        <c:idx val="2"/>
        <c:delete val="1"/>
      </c:legendEntry>
      <c:layout/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Лист1!$D$3</c:f>
              <c:strCache>
                <c:ptCount val="1"/>
                <c:pt idx="0">
                  <c:v>Количество проектов НПА</c:v>
                </c:pt>
              </c:strCache>
            </c:strRef>
          </c:tx>
          <c:spPr>
            <a:solidFill>
              <a:srgbClr val="F35959"/>
            </a:solidFill>
          </c:spPr>
          <c:cat>
            <c:strRef>
              <c:f>Лист1!$C$4:$C$20</c:f>
              <c:strCache>
                <c:ptCount val="17"/>
                <c:pt idx="1">
                  <c:v>Главное управление Смоленской области по культурному наследию</c:v>
                </c:pt>
                <c:pt idx="2">
                  <c:v>Министерство здравоохранения Смоленской области</c:v>
                </c:pt>
                <c:pt idx="3">
                  <c:v>Министерство имущественных и земельных отношений Смоленской области</c:v>
                </c:pt>
                <c:pt idx="4">
                  <c:v>Министерство культуры и туризма Смоленской области</c:v>
                </c:pt>
                <c:pt idx="5">
                  <c:v>Министерство лесного хозяйства и охраны объектов животного мира Смоленской области</c:v>
                </c:pt>
                <c:pt idx="6">
                  <c:v>Министерство природных ресурсов и экологии Смоленской области</c:v>
                </c:pt>
                <c:pt idx="7">
                  <c:v>Министерство промышленности и торговли Смоленской области</c:v>
                </c:pt>
                <c:pt idx="8">
                  <c:v>Министерство сельского хозяйства и продовольствия Смоленской области</c:v>
                </c:pt>
                <c:pt idx="9">
                  <c:v>Главное управление ветеринарии Смоленской области</c:v>
                </c:pt>
                <c:pt idx="10">
                  <c:v>Министерство инвестиционного развития Смоленской области</c:v>
                </c:pt>
                <c:pt idx="11">
                  <c:v>Министерство экономического развития Смоленской области</c:v>
                </c:pt>
                <c:pt idx="12">
                  <c:v>Главное управление государственного строительного и технического надзора Смоленской области</c:v>
                </c:pt>
                <c:pt idx="13">
                  <c:v>Министерство Смоленской области по внутренней политике</c:v>
                </c:pt>
                <c:pt idx="14">
                  <c:v>Министерство социального развития Смоленской области</c:v>
                </c:pt>
                <c:pt idx="15">
                  <c:v>Министерство образования и науки Смоленской области</c:v>
                </c:pt>
                <c:pt idx="16">
                  <c:v>Министерство транспорта и дорожного хозяйства Смоленской области</c:v>
                </c:pt>
              </c:strCache>
            </c:strRef>
          </c:cat>
          <c:val>
            <c:numRef>
              <c:f>Лист1!$D$4:$D$20</c:f>
              <c:numCache>
                <c:formatCode>General</c:formatCode>
                <c:ptCount val="17"/>
                <c:pt idx="1">
                  <c:v>2</c:v>
                </c:pt>
                <c:pt idx="2">
                  <c:v>2</c:v>
                </c:pt>
                <c:pt idx="3">
                  <c:v>14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shape val="cylinder"/>
        <c:axId val="78582528"/>
        <c:axId val="78584448"/>
        <c:axId val="0"/>
      </c:bar3DChart>
      <c:catAx>
        <c:axId val="78582528"/>
        <c:scaling>
          <c:orientation val="minMax"/>
        </c:scaling>
        <c:axPos val="l"/>
        <c:tickLblPos val="nextTo"/>
        <c:crossAx val="78584448"/>
        <c:crosses val="autoZero"/>
        <c:auto val="1"/>
        <c:lblAlgn val="ctr"/>
        <c:lblOffset val="100"/>
      </c:catAx>
      <c:valAx>
        <c:axId val="78584448"/>
        <c:scaling>
          <c:orientation val="minMax"/>
        </c:scaling>
        <c:axPos val="b"/>
        <c:majorGridlines/>
        <c:numFmt formatCode="General" sourceLinked="1"/>
        <c:tickLblPos val="nextTo"/>
        <c:crossAx val="7858252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Сводная!$E$280</c:f>
              <c:strCache>
                <c:ptCount val="1"/>
                <c:pt idx="0">
                  <c:v>проведено  ОРВ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Сводная!$C$281:$C$293</c:f>
              <c:strCache>
                <c:ptCount val="13"/>
                <c:pt idx="0">
                  <c:v>Муниципальное образование «Вяземский муниципальный округ»</c:v>
                </c:pt>
                <c:pt idx="1">
                  <c:v>Муниципальное образование «Гагаринский муниципальный округ»</c:v>
                </c:pt>
                <c:pt idx="2">
                  <c:v>Муниципальное образование «Дорогобужский муниципальный округ»</c:v>
                </c:pt>
                <c:pt idx="3">
                  <c:v>Муниципальное образование «Краснинский муниципальный округ»</c:v>
                </c:pt>
                <c:pt idx="4">
                  <c:v>Муниципальное образование «Починковский муниципальный округ»</c:v>
                </c:pt>
                <c:pt idx="5">
                  <c:v>Городской округ город Десногорск</c:v>
                </c:pt>
                <c:pt idx="6">
                  <c:v>Муниципальное образование «Рославльский муниципальный округ»</c:v>
                </c:pt>
                <c:pt idx="7">
                  <c:v>Муниципальное образование Руднянский муниципальный округ</c:v>
                </c:pt>
                <c:pt idx="8">
                  <c:v>Муниципальное образование «Сафоновский муниципальный округ»</c:v>
                </c:pt>
                <c:pt idx="9">
                  <c:v>Муниципальное образование «Смоленский муниципальный округ»</c:v>
                </c:pt>
                <c:pt idx="10">
                  <c:v>Муниципальное образование «Шумячский муниципальный округ»</c:v>
                </c:pt>
                <c:pt idx="11">
                  <c:v>Муниципальное образование «Ярцевский муниципальный округ»</c:v>
                </c:pt>
                <c:pt idx="12">
                  <c:v>Городской округ город  Смоленск</c:v>
                </c:pt>
              </c:strCache>
            </c:strRef>
          </c:cat>
          <c:val>
            <c:numRef>
              <c:f>Сводная!$E$281:$E$293</c:f>
              <c:numCache>
                <c:formatCode>General</c:formatCode>
                <c:ptCount val="13"/>
                <c:pt idx="0">
                  <c:v>4</c:v>
                </c:pt>
                <c:pt idx="1">
                  <c:v>23</c:v>
                </c:pt>
                <c:pt idx="2">
                  <c:v>5</c:v>
                </c:pt>
                <c:pt idx="3">
                  <c:v>3</c:v>
                </c:pt>
                <c:pt idx="4">
                  <c:v>9</c:v>
                </c:pt>
                <c:pt idx="5">
                  <c:v>4</c:v>
                </c:pt>
                <c:pt idx="6">
                  <c:v>13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</c:numCache>
            </c:numRef>
          </c:val>
        </c:ser>
        <c:ser>
          <c:idx val="1"/>
          <c:order val="1"/>
          <c:tx>
            <c:strRef>
              <c:f>Сводная!$H$280</c:f>
              <c:strCache>
                <c:ptCount val="1"/>
                <c:pt idx="0">
                  <c:v>проведено экспертиз</c:v>
                </c:pt>
              </c:strCache>
            </c:strRef>
          </c:tx>
          <c:cat>
            <c:strRef>
              <c:f>Сводная!$C$281:$C$293</c:f>
              <c:strCache>
                <c:ptCount val="13"/>
                <c:pt idx="0">
                  <c:v>Муниципальное образование «Вяземский муниципальный округ»</c:v>
                </c:pt>
                <c:pt idx="1">
                  <c:v>Муниципальное образование «Гагаринский муниципальный округ»</c:v>
                </c:pt>
                <c:pt idx="2">
                  <c:v>Муниципальное образование «Дорогобужский муниципальный округ»</c:v>
                </c:pt>
                <c:pt idx="3">
                  <c:v>Муниципальное образование «Краснинский муниципальный округ»</c:v>
                </c:pt>
                <c:pt idx="4">
                  <c:v>Муниципальное образование «Починковский муниципальный округ»</c:v>
                </c:pt>
                <c:pt idx="5">
                  <c:v>Городской округ город Десногорск</c:v>
                </c:pt>
                <c:pt idx="6">
                  <c:v>Муниципальное образование «Рославльский муниципальный округ»</c:v>
                </c:pt>
                <c:pt idx="7">
                  <c:v>Муниципальное образование Руднянский муниципальный округ</c:v>
                </c:pt>
                <c:pt idx="8">
                  <c:v>Муниципальное образование «Сафоновский муниципальный округ»</c:v>
                </c:pt>
                <c:pt idx="9">
                  <c:v>Муниципальное образование «Смоленский муниципальный округ»</c:v>
                </c:pt>
                <c:pt idx="10">
                  <c:v>Муниципальное образование «Шумячский муниципальный округ»</c:v>
                </c:pt>
                <c:pt idx="11">
                  <c:v>Муниципальное образование «Ярцевский муниципальный округ»</c:v>
                </c:pt>
                <c:pt idx="12">
                  <c:v>Городской округ город  Смоленск</c:v>
                </c:pt>
              </c:strCache>
            </c:strRef>
          </c:cat>
          <c:val>
            <c:numRef>
              <c:f>Сводная!$H$281:$H$293</c:f>
              <c:numCache>
                <c:formatCode>General</c:formatCode>
                <c:ptCount val="13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6</c:v>
                </c:pt>
              </c:numCache>
            </c:numRef>
          </c:val>
        </c:ser>
        <c:axId val="133745280"/>
        <c:axId val="133755264"/>
      </c:barChart>
      <c:catAx>
        <c:axId val="13374528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3755264"/>
        <c:crosses val="autoZero"/>
        <c:auto val="1"/>
        <c:lblAlgn val="ctr"/>
        <c:lblOffset val="100"/>
      </c:catAx>
      <c:valAx>
        <c:axId val="133755264"/>
        <c:scaling>
          <c:orientation val="minMax"/>
        </c:scaling>
        <c:axPos val="b"/>
        <c:majorGridlines/>
        <c:numFmt formatCode="General" sourceLinked="1"/>
        <c:tickLblPos val="nextTo"/>
        <c:crossAx val="1337452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0.09057</cdr:x>
      <cdr:y>0.17949</cdr:y>
    </cdr:from>
    <cdr:to>
      <cdr:x>0.16267</cdr:x>
      <cdr:y>0.41743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8586" y="622393"/>
          <a:ext cx="516378" cy="825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0.84035</cdr:x>
      <cdr:y>0.18524</cdr:y>
    </cdr:from>
    <cdr:to>
      <cdr:x>0.92646</cdr:x>
      <cdr:y>0.41012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018027" y="642341"/>
          <a:ext cx="616689" cy="77978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46BEB6-DDD4-4EFC-A21E-A790B85CE5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EEEF04-0BEC-4DDB-B8CE-C3D5412B59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8E6-6977-401A-A3B3-4589B13D768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8136B80-9720-4A5F-B102-88EFE2B746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1CA27BA-1DA9-478C-96BC-B7855DC8A7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B43E4-6B73-4B69-8E2C-52FAE6E8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94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706-E8BC-6B4F-AF07-42D088038221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41C6-B344-BE4C-A428-01DC9401B7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5606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B0E39E7-BC4E-4AA3-9C24-DC1DDC983F41}"/>
              </a:ext>
            </a:extLst>
          </p:cNvPr>
          <p:cNvSpPr/>
          <p:nvPr userDrawn="1"/>
        </p:nvSpPr>
        <p:spPr>
          <a:xfrm>
            <a:off x="6057" y="0"/>
            <a:ext cx="509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A2CDB9-70A6-4824-BC62-970D4316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7E98F7-A2E7-4240-BF73-9A509B5316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44717" y="168493"/>
            <a:ext cx="1612323" cy="6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407600"/>
      </p:ext>
    </p:extLst>
  </p:cSld>
  <p:clrMapOvr>
    <a:masterClrMapping/>
  </p:clrMapOvr>
  <p:transition advClick="0" advTm="6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F6A49-03E9-9F43-B1F7-A05DFEFB3086}" type="datetimeFigureOut">
              <a:rPr lang="ru-RU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12E6C1-03F9-384A-8148-C979FB273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974266"/>
      </p:ext>
    </p:extLst>
  </p:cSld>
  <p:clrMapOvr>
    <a:masterClrMapping/>
  </p:clrMapOvr>
  <p:transition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3" y="1859761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F6A49-03E9-9F43-B1F7-A05DFEFB3086}" type="datetimeFigureOut">
              <a:rPr lang="ru-RU" smtClean="0"/>
              <a:pPr>
                <a:defRPr/>
              </a:pPr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2E6C1-03F9-384A-8148-C979FB273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9"/>
            <a:ext cx="812800" cy="365125"/>
          </a:xfrm>
        </p:spPr>
        <p:txBody>
          <a:bodyPr/>
          <a:lstStyle/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3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9AE26-2671-F24C-8E42-9DE525C3436B}" type="datetimeFigureOut">
              <a:rPr lang="x-none" smtClean="0"/>
              <a:pPr/>
              <a:t>09.02.2026</a:t>
            </a:fld>
            <a:endParaRPr lang="x-none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9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BAD46-1C6E-704E-BFC1-F3A83CE11E86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649" r:id="rId12"/>
    <p:sldLayoutId id="2147483661" r:id="rId13"/>
  </p:sldLayoutIdLst>
  <p:transition advClick="0" advTm="6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.admin-smolensk.ru/files/637/razyasneniya-po-otchetu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6%D0%B5%D0%BD%D0%BA%D0%B0_%D1%80%D0%B5%D0%B3%D1%83%D0%BB%D0%B8%D1%80%D1%83%D1%8E%D1%89%D0%B5%D0%B3%D0%BE_%D0%B2%D0%BE%D0%B7%D0%B4%D0%B5%D0%B9%D1%81%D1%82%D0%B2%D0%B8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.admin-smolensk.ru/orv/orv-i-ekspertiza/ocenka-reguliruyuschego-vozdejstviya-proektov-npa/orv2025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hyperlink" Target="https://regulation.admin-smolensk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69" y="637953"/>
            <a:ext cx="11074400" cy="1339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Смоленской области. </a:t>
            </a:r>
            <a:br>
              <a:rPr lang="ru-RU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Итоги работы за 2025 год»</a:t>
            </a:r>
            <a:r>
              <a:rPr lang="ru-RU" sz="3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3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339701" y="1392966"/>
            <a:ext cx="9292856" cy="606131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Обзор заключений по итогам проведения процедур ОРВ и экспертизы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на муниципальном уровне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27321" y="2057399"/>
          <a:ext cx="11015331" cy="436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154093" y="2179682"/>
            <a:ext cx="1884523" cy="10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339701" y="1392966"/>
            <a:ext cx="9292856" cy="606131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Результаты  проведения процедур ОРВ и экспертизы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на муниципальном уровне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95824" y="2169041"/>
            <a:ext cx="4508205" cy="914400"/>
          </a:xfrm>
          <a:prstGeom prst="roundRect">
            <a:avLst/>
          </a:prstGeom>
          <a:gradFill flip="none" rotWithShape="1">
            <a:gsLst>
              <a:gs pos="48000">
                <a:schemeClr val="accent4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Общее количество  муниципальных  заключений по ОРВ и экспертизе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614529" y="3094075"/>
            <a:ext cx="229451" cy="56352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063565" y="3108250"/>
            <a:ext cx="229451" cy="56352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40375" y="3689500"/>
            <a:ext cx="1307804" cy="425303"/>
          </a:xfrm>
          <a:prstGeom prst="roundRect">
            <a:avLst/>
          </a:prstGeom>
          <a:gradFill>
            <a:gsLst>
              <a:gs pos="23000">
                <a:schemeClr val="accent1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ОРВ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83845" y="3703679"/>
            <a:ext cx="1733107" cy="425303"/>
          </a:xfrm>
          <a:prstGeom prst="roundRect">
            <a:avLst/>
          </a:prstGeom>
          <a:gradFill>
            <a:gsLst>
              <a:gs pos="23000">
                <a:schemeClr val="accent1">
                  <a:lumMod val="5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Экспертиза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69989" y="4136066"/>
            <a:ext cx="691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Bookman Old Style" pitchFamily="18" charset="0"/>
              </a:rPr>
              <a:t>82</a:t>
            </a:r>
            <a:endParaRPr lang="ru-RU" sz="3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11169" y="4104167"/>
            <a:ext cx="691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Bookman Old Style" pitchFamily="18" charset="0"/>
              </a:rPr>
              <a:t>48</a:t>
            </a:r>
            <a:endParaRPr lang="ru-RU" sz="3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7718" y="5805240"/>
            <a:ext cx="11610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 smtClean="0"/>
              <a:t>Представители уполномоченных структур сотрудничают с организациями, которые выступают от имени бизнеса в регионе, и вовлекают их в процессы оценки регулирующего воздействия (ОРВ) и экспертизы, привлекая к участию в открытых обсуждениях.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 rot="5400000">
            <a:off x="5810692" y="2551817"/>
            <a:ext cx="457200" cy="4295554"/>
          </a:xfrm>
          <a:prstGeom prst="rightBrace">
            <a:avLst>
              <a:gd name="adj1" fmla="val 11763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613997" y="488035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130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31619" y="2202075"/>
            <a:ext cx="342368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ГО г. Десногорск</a:t>
            </a:r>
          </a:p>
          <a:p>
            <a:pPr algn="ctr"/>
            <a:endParaRPr lang="ru-RU" sz="16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 ГО г. Смоленск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856" y="2146426"/>
            <a:ext cx="3540643" cy="2292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rgbClr val="7030A0"/>
                </a:solidFill>
              </a:rPr>
              <a:t>МО «Вяземский муниципальный округ» 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МО «</a:t>
            </a:r>
            <a:r>
              <a:rPr lang="ru-RU" sz="1300" i="1" dirty="0" err="1" smtClean="0">
                <a:solidFill>
                  <a:srgbClr val="7030A0"/>
                </a:solidFill>
              </a:rPr>
              <a:t>Гагаринский</a:t>
            </a:r>
            <a:r>
              <a:rPr lang="ru-RU" sz="1300" i="1" dirty="0" smtClean="0">
                <a:solidFill>
                  <a:srgbClr val="7030A0"/>
                </a:solidFill>
              </a:rPr>
              <a:t> муниципальный округ» МО «Дорогобужский муниципальный округ»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 МО «</a:t>
            </a:r>
            <a:r>
              <a:rPr lang="ru-RU" sz="1300" i="1" dirty="0" err="1" smtClean="0">
                <a:solidFill>
                  <a:srgbClr val="7030A0"/>
                </a:solidFill>
              </a:rPr>
              <a:t>Краснинский</a:t>
            </a:r>
            <a:r>
              <a:rPr lang="ru-RU" sz="1300" i="1" dirty="0" smtClean="0">
                <a:solidFill>
                  <a:srgbClr val="7030A0"/>
                </a:solidFill>
              </a:rPr>
              <a:t> муниципальный округ» МО «</a:t>
            </a:r>
            <a:r>
              <a:rPr lang="ru-RU" sz="1300" i="1" dirty="0" err="1" smtClean="0">
                <a:solidFill>
                  <a:srgbClr val="7030A0"/>
                </a:solidFill>
              </a:rPr>
              <a:t>Починковский</a:t>
            </a:r>
            <a:r>
              <a:rPr lang="ru-RU" sz="1300" i="1" dirty="0" smtClean="0">
                <a:solidFill>
                  <a:srgbClr val="7030A0"/>
                </a:solidFill>
              </a:rPr>
              <a:t> муниципальный округ» МО «</a:t>
            </a:r>
            <a:r>
              <a:rPr lang="ru-RU" sz="1300" i="1" dirty="0" err="1" smtClean="0">
                <a:solidFill>
                  <a:srgbClr val="7030A0"/>
                </a:solidFill>
              </a:rPr>
              <a:t>Рославльский</a:t>
            </a:r>
            <a:r>
              <a:rPr lang="ru-RU" sz="1300" i="1" dirty="0" smtClean="0">
                <a:solidFill>
                  <a:srgbClr val="7030A0"/>
                </a:solidFill>
              </a:rPr>
              <a:t> муниципальный округ» МО «Руднянский муниципальный округ»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 МО «</a:t>
            </a:r>
            <a:r>
              <a:rPr lang="ru-RU" sz="1300" i="1" dirty="0" err="1" smtClean="0">
                <a:solidFill>
                  <a:srgbClr val="7030A0"/>
                </a:solidFill>
              </a:rPr>
              <a:t>Сафоновский</a:t>
            </a:r>
            <a:r>
              <a:rPr lang="ru-RU" sz="1300" i="1" dirty="0" smtClean="0">
                <a:solidFill>
                  <a:srgbClr val="7030A0"/>
                </a:solidFill>
              </a:rPr>
              <a:t> муниципальный округ» МО «Смоленский муниципальный округ»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 МО «</a:t>
            </a:r>
            <a:r>
              <a:rPr lang="ru-RU" sz="1300" i="1" dirty="0" err="1" smtClean="0">
                <a:solidFill>
                  <a:srgbClr val="7030A0"/>
                </a:solidFill>
              </a:rPr>
              <a:t>Шумячский</a:t>
            </a:r>
            <a:r>
              <a:rPr lang="ru-RU" sz="1300" i="1" dirty="0" smtClean="0">
                <a:solidFill>
                  <a:srgbClr val="7030A0"/>
                </a:solidFill>
              </a:rPr>
              <a:t> муниципальный округ» МО «</a:t>
            </a:r>
            <a:r>
              <a:rPr lang="ru-RU" sz="1300" i="1" dirty="0" err="1" smtClean="0">
                <a:solidFill>
                  <a:srgbClr val="7030A0"/>
                </a:solidFill>
              </a:rPr>
              <a:t>Ярцевский</a:t>
            </a:r>
            <a:r>
              <a:rPr lang="ru-RU" sz="1300" i="1" dirty="0" smtClean="0">
                <a:solidFill>
                  <a:srgbClr val="7030A0"/>
                </a:solidFill>
              </a:rPr>
              <a:t> муниципальный округ»</a:t>
            </a:r>
            <a:endParaRPr lang="ru-RU" sz="1300" i="1" dirty="0">
              <a:solidFill>
                <a:srgbClr val="7030A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1633869" y="3046229"/>
            <a:ext cx="457200" cy="33776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9968023" y="2098163"/>
            <a:ext cx="457200" cy="2424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87082" y="4922875"/>
            <a:ext cx="314310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11 муниципальных образований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9388554" y="3487479"/>
            <a:ext cx="1945341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2 городских округа</a:t>
            </a:r>
            <a:endParaRPr lang="ru-RU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228" y="4059864"/>
            <a:ext cx="3094075" cy="164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2115879" y="1233377"/>
            <a:ext cx="8091378" cy="861237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Оценка применения обязательных требований (ОПОТ) и оценка фактического воздействия (ОФВ)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344" y="2211573"/>
            <a:ext cx="11557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Министерством подготовлено отрицательное заключение об ОФВ  постановления Администрации Смоленской области от 12.09.2014 № 645 «Об утверждении Порядка предоставления социальных услуг поставщиками социальных услуг в Смоленской области»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18977" y="2977117"/>
            <a:ext cx="113343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ходе ОФВ Порядка установлено, что действие его положений имеет положительные последствия: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7712" y="3413052"/>
            <a:ext cx="11366203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ru-RU" sz="1400" dirty="0" smtClean="0"/>
              <a:t>- права человека и уважение чести и достоинства личности, </a:t>
            </a:r>
          </a:p>
          <a:p>
            <a:r>
              <a:rPr lang="ru-RU" sz="1400" dirty="0" smtClean="0"/>
              <a:t>- равный, свободный доступ граждан к социальному обслуживанию вне зависимости от их пола, расы, возраста, национальности, языка, происхождения, места жительства, отношения к религии, убеждений и принадлежности к общественным объединениям; </a:t>
            </a:r>
          </a:p>
          <a:p>
            <a:r>
              <a:rPr lang="ru-RU" sz="1400" dirty="0" smtClean="0"/>
              <a:t>- </a:t>
            </a:r>
            <a:r>
              <a:rPr lang="ru-RU" sz="1400" dirty="0" err="1" smtClean="0"/>
              <a:t>адресность</a:t>
            </a:r>
            <a:r>
              <a:rPr lang="ru-RU" sz="1400" dirty="0" smtClean="0"/>
              <a:t> предоставления социальных услуг; </a:t>
            </a:r>
          </a:p>
          <a:p>
            <a:r>
              <a:rPr lang="ru-RU" sz="1400" dirty="0" smtClean="0"/>
              <a:t>- добровольность; </a:t>
            </a:r>
          </a:p>
          <a:p>
            <a:r>
              <a:rPr lang="ru-RU" sz="1400" dirty="0" smtClean="0"/>
              <a:t>- конфиденциальность</a:t>
            </a:r>
          </a:p>
          <a:p>
            <a:endParaRPr lang="ru-RU" sz="1400" dirty="0" smtClean="0"/>
          </a:p>
          <a:p>
            <a:r>
              <a:rPr lang="ru-RU" sz="1400" dirty="0" smtClean="0"/>
              <a:t>- приближенность поставщиков социальных услуг к месту жительства получателей социальных услуг, достаточность количества поставщиков социальных услуг для обеспечения потребностей граждан в социальном обслуживании, достаточность финансовых, материально-технических, кадровых и информационных ресурсов у поставщиков социальных услуг; </a:t>
            </a:r>
          </a:p>
          <a:p>
            <a:r>
              <a:rPr lang="ru-RU" sz="1400" dirty="0" smtClean="0"/>
              <a:t>- сохранение пребывания гражданина в привычной благоприятной среде.</a:t>
            </a:r>
          </a:p>
          <a:p>
            <a:r>
              <a:rPr lang="ru-RU" sz="1400" dirty="0" smtClean="0"/>
              <a:t>Цели регулирования  достигнуты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5815" y="5645888"/>
            <a:ext cx="1139810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Министерство посчитало целесообразным продление действия Порядка, однако в соответствии с пунктом 2.1 раздела 2 постановления № 43, посчитало необходимым обязать разработчика установить срок действия данного Порядка, который не может превышать шесть лет со дня его вступления в силу.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531627" y="1244103"/>
            <a:ext cx="11281145" cy="850512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i="1" dirty="0" smtClean="0">
                <a:solidFill>
                  <a:srgbClr val="7030A0"/>
                </a:solidFill>
              </a:rPr>
              <a:t>Взаимодействие  с   исполнительными   органами  и  органами   местного самоуправления   муниципальных   образований   Смоленской   области  при проведении   процедур   ОРВ   и  экспертизы</a:t>
            </a:r>
            <a:endParaRPr lang="ru-RU" sz="1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0912" y="2923953"/>
            <a:ext cx="5007936" cy="5528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Минэкономразвития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001" y="2913327"/>
            <a:ext cx="1988289" cy="332799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оказывает методологическую и информационно-консультационную помощь представителям исполнительных органов Смоленской области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8812" y="3689499"/>
            <a:ext cx="2658139" cy="25482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  разработало разъяснения по заполнению отчета по результатам предварительной оценки регулирующего воздействия, ознакомиться с которыми можно по адресу: </a:t>
            </a:r>
          </a:p>
          <a:p>
            <a:pPr algn="ctr"/>
            <a:endParaRPr lang="ru-RU" sz="1400" u="sng" dirty="0" smtClean="0">
              <a:solidFill>
                <a:srgbClr val="7030A0"/>
              </a:solidFill>
              <a:hlinkClick r:id="rId3"/>
            </a:endParaRPr>
          </a:p>
          <a:p>
            <a:pPr algn="ctr"/>
            <a:r>
              <a:rPr lang="ru-RU" sz="1400" u="sng" dirty="0" smtClean="0">
                <a:solidFill>
                  <a:srgbClr val="7030A0"/>
                </a:solidFill>
                <a:hlinkClick r:id="rId3"/>
              </a:rPr>
              <a:t>https://econ.admin-smolensk.ru/files/637/razyasneniya-po-otchetu.pdf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62182" y="3721398"/>
            <a:ext cx="1796903" cy="253054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7030A0"/>
                </a:solidFill>
              </a:rPr>
              <a:t>осуществляет регистрацию пользователей на региональном </a:t>
            </a:r>
            <a:r>
              <a:rPr lang="ru-RU" sz="1300" dirty="0" err="1" smtClean="0">
                <a:solidFill>
                  <a:srgbClr val="7030A0"/>
                </a:solidFill>
              </a:rPr>
              <a:t>Интернет-портале</a:t>
            </a:r>
            <a:r>
              <a:rPr lang="ru-RU" sz="1300" dirty="0" smtClean="0">
                <a:solidFill>
                  <a:srgbClr val="7030A0"/>
                </a:solidFill>
              </a:rPr>
              <a:t> для публичного обсуждения проектов и действующих НПА органов власти</a:t>
            </a:r>
            <a:endParaRPr lang="ru-RU" sz="13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84784" y="2934586"/>
            <a:ext cx="3296093" cy="33279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7030A0"/>
                </a:solidFill>
              </a:rPr>
              <a:t>проведены 5 обучающих </a:t>
            </a:r>
            <a:r>
              <a:rPr lang="ru-RU" sz="1400" dirty="0" err="1" smtClean="0">
                <a:solidFill>
                  <a:srgbClr val="7030A0"/>
                </a:solidFill>
              </a:rPr>
              <a:t>вебинаров</a:t>
            </a:r>
            <a:r>
              <a:rPr lang="ru-RU" sz="1400" dirty="0" smtClean="0">
                <a:solidFill>
                  <a:srgbClr val="7030A0"/>
                </a:solidFill>
              </a:rPr>
              <a:t> с разработчиками проектов НПА для:</a:t>
            </a:r>
          </a:p>
          <a:p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300" i="1" dirty="0" smtClean="0">
                <a:solidFill>
                  <a:srgbClr val="7030A0"/>
                </a:solidFill>
              </a:rPr>
              <a:t>- Министерства природных ресурсов и экологии СО;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- Министерства культуры и туризма СО;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- Министерства лесного хозяйства и охраны объектов животного мира СО;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- Министерства инвестиционного развития СО;</a:t>
            </a:r>
          </a:p>
          <a:p>
            <a:r>
              <a:rPr lang="ru-RU" sz="1300" i="1" dirty="0" smtClean="0">
                <a:solidFill>
                  <a:srgbClr val="7030A0"/>
                </a:solidFill>
              </a:rPr>
              <a:t>- Министерства сельского хозяйства и продовольствия СО.</a:t>
            </a:r>
          </a:p>
          <a:p>
            <a:pPr algn="ctr"/>
            <a:endParaRPr lang="ru-RU" sz="1400" dirty="0">
              <a:solidFill>
                <a:srgbClr val="7030A0"/>
              </a:solidFill>
            </a:endParaRPr>
          </a:p>
        </p:txBody>
      </p:sp>
      <p:cxnSp>
        <p:nvCxnSpPr>
          <p:cNvPr id="18" name="Прямая со стрелкой 17"/>
          <p:cNvCxnSpPr>
            <a:stCxn id="10" idx="1"/>
          </p:cNvCxnSpPr>
          <p:nvPr/>
        </p:nvCxnSpPr>
        <p:spPr>
          <a:xfrm flipH="1" flipV="1">
            <a:off x="2519919" y="3168502"/>
            <a:ext cx="520996" cy="31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912781" y="3519379"/>
            <a:ext cx="85061" cy="17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81553" y="3498112"/>
            <a:ext cx="148856" cy="15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3"/>
          </p:cNvCxnSpPr>
          <p:nvPr/>
        </p:nvCxnSpPr>
        <p:spPr>
          <a:xfrm flipV="1">
            <a:off x="8048851" y="3179136"/>
            <a:ext cx="404036" cy="2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5071" y="2105248"/>
            <a:ext cx="3806456" cy="7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509" y="1435399"/>
            <a:ext cx="340241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PT Astra Sans" pitchFamily="34" charset="-52"/>
                <a:ea typeface="PT Astra Sans" pitchFamily="34" charset="-52"/>
              </a:rPr>
              <a:t>Минэкономразвития РФ подвело итоги ежегодного рейтинга качества проведения ОРВ, оценки применения обязательных требований, а также экспертизы в субъектах РФ. </a:t>
            </a:r>
          </a:p>
          <a:p>
            <a:pPr algn="ctr"/>
            <a:endParaRPr lang="ru-RU" dirty="0" smtClean="0">
              <a:latin typeface="PT Astra Sans" pitchFamily="34" charset="-52"/>
              <a:ea typeface="PT Astra Sans" pitchFamily="34" charset="-52"/>
            </a:endParaRPr>
          </a:p>
          <a:p>
            <a:pPr algn="ctr"/>
            <a:r>
              <a:rPr lang="ru-RU" dirty="0" smtClean="0">
                <a:latin typeface="PT Astra Sans" pitchFamily="34" charset="-52"/>
                <a:ea typeface="PT Astra Sans" pitchFamily="34" charset="-52"/>
              </a:rPr>
              <a:t>По итогам 2025 года Смоленская область вновь подтвердила свой статус, сохранив позиции в группе регионов-лидеров с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PT Astra Sans" pitchFamily="34" charset="-52"/>
                <a:ea typeface="PT Astra Sans" pitchFamily="34" charset="-52"/>
              </a:rPr>
              <a:t>«Высшим уровнем» </a:t>
            </a:r>
            <a:r>
              <a:rPr lang="ru-RU" dirty="0" smtClean="0">
                <a:latin typeface="PT Astra Sans" pitchFamily="34" charset="-52"/>
                <a:ea typeface="PT Astra Sans" pitchFamily="34" charset="-52"/>
              </a:rPr>
              <a:t>проведения регуляторных процедур.</a:t>
            </a:r>
            <a:endParaRPr lang="ru-RU" dirty="0"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3397" y="1392868"/>
            <a:ext cx="3551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PT Astra Sans" pitchFamily="34" charset="-52"/>
                <a:ea typeface="PT Astra Sans" pitchFamily="34" charset="-52"/>
              </a:rPr>
              <a:t>Результаты рейтинга Минэкономразвития РФ подтверждают эффективность деятельности исполнительных органов Смоленской области по созданию благоприятного </a:t>
            </a:r>
            <a:r>
              <a:rPr lang="ru-RU" dirty="0" err="1" smtClean="0">
                <a:latin typeface="PT Astra Sans" pitchFamily="34" charset="-52"/>
                <a:ea typeface="PT Astra Sans" pitchFamily="34" charset="-52"/>
              </a:rPr>
              <a:t>бизнес-климата</a:t>
            </a:r>
            <a:r>
              <a:rPr lang="ru-RU" dirty="0" smtClean="0">
                <a:latin typeface="PT Astra Sans" pitchFamily="34" charset="-52"/>
                <a:ea typeface="PT Astra Sans" pitchFamily="34" charset="-52"/>
              </a:rPr>
              <a:t>.</a:t>
            </a:r>
            <a:endParaRPr lang="ru-RU" dirty="0"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7073" y="3508749"/>
            <a:ext cx="3593803" cy="231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2261" y="6009102"/>
            <a:ext cx="11132294" cy="6771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 «Побеждает только тот, кто твёрдо знает, за что он сражается, и верит в своё дело»</a:t>
            </a:r>
          </a:p>
          <a:p>
            <a:pPr algn="r"/>
            <a:r>
              <a:rPr lang="ru-RU" dirty="0" smtClean="0"/>
              <a:t> </a:t>
            </a:r>
            <a:r>
              <a:rPr lang="ru-RU" i="1" dirty="0" smtClean="0"/>
              <a:t>М. Шолохов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5062" y="1297172"/>
            <a:ext cx="3748603" cy="460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843" y="340242"/>
            <a:ext cx="110744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i="1" dirty="0" smtClean="0">
                <a:solidFill>
                  <a:schemeClr val="bg1">
                    <a:lumMod val="95000"/>
                  </a:schemeClr>
                </a:solidFill>
              </a:rPr>
              <a:t>Выражаем искреннюю признательность за   уделенное </a:t>
            </a:r>
            <a:r>
              <a:rPr lang="ru-RU" sz="3600" i="1" smtClean="0">
                <a:solidFill>
                  <a:schemeClr val="bg1">
                    <a:lumMod val="95000"/>
                  </a:schemeClr>
                </a:solidFill>
              </a:rPr>
              <a:t>Вами </a:t>
            </a:r>
            <a:r>
              <a:rPr lang="ru-RU" sz="3600" i="1" smtClean="0">
                <a:solidFill>
                  <a:schemeClr val="bg1">
                    <a:lumMod val="95000"/>
                  </a:schemeClr>
                </a:solidFill>
              </a:rPr>
              <a:t>время</a:t>
            </a:r>
            <a:endParaRPr lang="ru-RU" sz="3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4995" y="5007942"/>
            <a:ext cx="6081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2F2F2"/>
                </a:solidFill>
              </a:rPr>
              <a:t>Минэкономразвития Смоленской области</a:t>
            </a:r>
            <a:r>
              <a:rPr lang="ru-RU" sz="2000" i="1" dirty="0" smtClean="0">
                <a:solidFill>
                  <a:srgbClr val="F2F2F2"/>
                </a:solidFill>
              </a:rPr>
              <a:t>,</a:t>
            </a:r>
          </a:p>
          <a:p>
            <a:pPr algn="r"/>
            <a:r>
              <a:rPr lang="ru-RU" sz="2000" i="1" dirty="0" smtClean="0">
                <a:solidFill>
                  <a:srgbClr val="F2F2F2"/>
                </a:solidFill>
              </a:rPr>
              <a:t>(4812)-29-19-07</a:t>
            </a:r>
          </a:p>
          <a:p>
            <a:pPr algn="r"/>
            <a:r>
              <a:rPr lang="en-US" sz="2000" i="1" dirty="0" smtClean="0">
                <a:solidFill>
                  <a:srgbClr val="F2F2F2"/>
                </a:solidFill>
              </a:rPr>
              <a:t>https://econ.admin-smolensk.ru/</a:t>
            </a:r>
            <a:r>
              <a:rPr lang="ru-RU" sz="2000" i="1" dirty="0" smtClean="0">
                <a:solidFill>
                  <a:srgbClr val="F2F2F2"/>
                </a:solidFill>
              </a:rPr>
              <a:t> </a:t>
            </a:r>
            <a:endParaRPr lang="ru-RU" sz="2000" i="1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695" y="664627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64467" y="1201480"/>
            <a:ext cx="91652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ОРВ считается ядром регуляторной политики</a:t>
            </a:r>
            <a:r>
              <a:rPr lang="ru-RU" sz="1600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ru-RU" sz="1600" i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Цель — оценить социально-экономические последствия вводимого или введённого ранее государственного регулирования, чтобы отклонить или доработать нормативные акты, дающие негативный эффект. </a:t>
            </a: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8861" y="2541185"/>
            <a:ext cx="7953153" cy="2800767"/>
          </a:xfrm>
          <a:prstGeom prst="rect">
            <a:avLst/>
          </a:prstGeom>
          <a:gradFill flip="none" rotWithShape="0">
            <a:gsLst>
              <a:gs pos="23000">
                <a:schemeClr val="accent4">
                  <a:lumMod val="60000"/>
                  <a:lumOff val="40000"/>
                  <a:alpha val="31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68000">
                <a:schemeClr val="accent1">
                  <a:tint val="44500"/>
                  <a:satMod val="160000"/>
                  <a:alpha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 разных странах методика ОРВ варьируется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i="1" dirty="0" smtClean="0"/>
              <a:t>Например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>
                <a:latin typeface="Comic Sans MS" pitchFamily="66" charset="0"/>
              </a:rPr>
              <a:t>В США и Канаде процедура ОРВ происходит только в случае принятия нормативного акта, предусматривающего бюджетные расходы. 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latin typeface="Bahnschrift SemiBold" pitchFamily="34" charset="0"/>
              </a:rPr>
              <a:t>В Нидерландах и Великобритании ОРВ проводится при принятии любого регулирующего акта. 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В Южной Корее и Чехии процедура ОРВ не вводится, но декларируются общие принципы, при которых меры регулирующего воздействия вводятся только в случае, когда  доказана  их  целесообразность. </a:t>
            </a:r>
            <a:endParaRPr lang="ru-RU" sz="16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415" y="2562447"/>
            <a:ext cx="3359888" cy="3970318"/>
          </a:xfrm>
          <a:prstGeom prst="rect">
            <a:avLst/>
          </a:prstGeom>
          <a:gradFill>
            <a:gsLst>
              <a:gs pos="23000">
                <a:schemeClr val="accent4">
                  <a:lumMod val="40000"/>
                  <a:lumOff val="60000"/>
                  <a:alpha val="3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В России </a:t>
            </a:r>
            <a:r>
              <a:rPr lang="ru-RU" dirty="0" smtClean="0"/>
              <a:t>ОРВ проводится на федеральном, региональном и муниципальном уровне. Под неё могут подпадать как проекты нормативных актов, так и действующие акты. Если ОРВ проводится в отношении проекта акта, она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оценкой регулирующего воздействия</a:t>
            </a:r>
            <a:r>
              <a:rPr lang="ru-RU" dirty="0" smtClean="0"/>
              <a:t>, если в отношении действующего акта — </a:t>
            </a:r>
            <a:r>
              <a:rPr lang="ru-RU" b="1" i="1" dirty="0" smtClean="0">
                <a:solidFill>
                  <a:srgbClr val="FF0000"/>
                </a:solidFill>
              </a:rPr>
              <a:t>экспертизой или оценкой фактического воздействия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5424" y="5677786"/>
            <a:ext cx="750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47822" y="5830186"/>
            <a:ext cx="750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8227" y="5525389"/>
            <a:ext cx="7953153" cy="1015663"/>
          </a:xfrm>
          <a:prstGeom prst="rect">
            <a:avLst/>
          </a:prstGeom>
          <a:gradFill>
            <a:gsLst>
              <a:gs pos="3000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2F2F2"/>
                </a:solidFill>
                <a:latin typeface="Sitka Banner" pitchFamily="2" charset="0"/>
              </a:rPr>
              <a:t>ОРВ — единственная официальная государственная процедура, </a:t>
            </a:r>
          </a:p>
          <a:p>
            <a:pPr algn="ctr"/>
            <a:r>
              <a:rPr lang="ru-RU" sz="2000" i="1" dirty="0" smtClean="0">
                <a:latin typeface="Sitka Banner" pitchFamily="2" charset="0"/>
              </a:rPr>
              <a:t>в которую входит опрос представителей бизнеса о возможных последствиях принятия нового нормативного правового акта. </a:t>
            </a:r>
            <a:endParaRPr lang="ru-RU" sz="2000" i="1" dirty="0">
              <a:latin typeface="Sitka Banner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538" y="1283107"/>
            <a:ext cx="2386011" cy="11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60" y="653994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F9C231-A1D7-42DD-A66B-81E20E45921B}"/>
              </a:ext>
            </a:extLst>
          </p:cNvPr>
          <p:cNvSpPr txBox="1"/>
          <p:nvPr/>
        </p:nvSpPr>
        <p:spPr>
          <a:xfrm>
            <a:off x="411125" y="1798900"/>
            <a:ext cx="11433544" cy="4878259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solidFill>
                  <a:srgbClr val="7030A0"/>
                </a:solidFill>
              </a:rPr>
              <a:t>- Областной закон от 28.10.2016 № 111-з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- Областной закон от 19.11.2014 № 156-з 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- Областной закон от 29.09.2022 № 123-з 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- Порядок проведения оценки регулирующего воздействия проектов областных нормативных правовых актов утвержден постановлением Администрации Смоленской области от 13.11.2015 № 718 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- Порядок проведения экспертизы областных нормативных правовых актов, затрагивающих вопросы осуществления предпринимательской и инвестиционной деятельности, в целях выявления положений, необоснованно затрудняющих осуществление предпринимательской и инвестиционной деятельности, утвержден постановлением Администрации Смоленской области от 13.11.2015 № 717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 </a:t>
            </a:r>
          </a:p>
          <a:p>
            <a:pPr>
              <a:buFontTx/>
              <a:buChar char="-"/>
            </a:pPr>
            <a:r>
              <a:rPr lang="ru-RU" sz="1300" b="1" i="1" dirty="0" smtClean="0">
                <a:solidFill>
                  <a:srgbClr val="7030A0"/>
                </a:solidFill>
              </a:rPr>
              <a:t>Постановление Правительства Смоленской области от 07.02.2024 № 61</a:t>
            </a:r>
          </a:p>
          <a:p>
            <a:endParaRPr lang="ru-RU" sz="1300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1300" b="1" i="1" dirty="0" smtClean="0">
                <a:solidFill>
                  <a:srgbClr val="7030A0"/>
                </a:solidFill>
              </a:rPr>
              <a:t> Приказ министра экономического развития Смоленской области от 24.01.2024 №03/01-01</a:t>
            </a:r>
          </a:p>
          <a:p>
            <a:pPr>
              <a:buFontTx/>
              <a:buChar char="-"/>
            </a:pPr>
            <a:endParaRPr lang="ru-RU" sz="1300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1300" b="1" i="1" dirty="0" smtClean="0">
                <a:solidFill>
                  <a:srgbClr val="7030A0"/>
                </a:solidFill>
              </a:rPr>
              <a:t> Приказ министра экономического развития Смоленской области от 15.12.2023 №17/01-01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    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- Приказом министра экономического развития Смоленской области от 15.12.2023 № 18/01-01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1300" b="1" i="1" dirty="0" smtClean="0">
                <a:solidFill>
                  <a:srgbClr val="7030A0"/>
                </a:solidFill>
              </a:rPr>
              <a:t>- Приказ начальника Департамента экономического развития Смоленской области от 30.12.2021 № 67/01-01</a:t>
            </a:r>
          </a:p>
          <a:p>
            <a:pPr marL="171450" lvl="0" indent="-171450" algn="just">
              <a:defRPr/>
            </a:pPr>
            <a:endParaRPr lang="ru-RU" sz="1200" dirty="0">
              <a:ea typeface="MS PGothic" panose="020B0600070205080204" pitchFamily="34" charset="-128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967023" y="1254736"/>
            <a:ext cx="7538484" cy="446474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Нормативная правовая база в сфере ОРВ  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2350" y="1214217"/>
            <a:ext cx="2562447" cy="18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>
            <a:extLst>
              <a:ext uri="{FF2B5EF4-FFF2-40B4-BE49-F238E27FC236}">
                <a16:creationId xmlns:a16="http://schemas.microsoft.com/office/drawing/2014/main" xmlns="" id="{D84744EC-C4E6-4BEA-816C-058B11F5415F}"/>
              </a:ext>
            </a:extLst>
          </p:cNvPr>
          <p:cNvGrpSpPr/>
          <p:nvPr/>
        </p:nvGrpSpPr>
        <p:grpSpPr>
          <a:xfrm>
            <a:off x="202024" y="1414223"/>
            <a:ext cx="11823407" cy="3836002"/>
            <a:chOff x="351835" y="1380776"/>
            <a:chExt cx="11619879" cy="2790242"/>
          </a:xfr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 useBgFill="1">
          <p:nvSpPr>
            <p:cNvPr id="7" name="TextBox 6">
              <a:extLst>
                <a:ext uri="{FF2B5EF4-FFF2-40B4-BE49-F238E27FC236}">
                  <a16:creationId xmlns:a16="http://schemas.microsoft.com/office/drawing/2014/main" xmlns="" id="{F9F9C231-A1D7-42DD-A66B-81E20E45921B}"/>
                </a:ext>
              </a:extLst>
            </p:cNvPr>
            <p:cNvSpPr txBox="1"/>
            <p:nvPr/>
          </p:nvSpPr>
          <p:spPr>
            <a:xfrm>
              <a:off x="393636" y="1954691"/>
              <a:ext cx="11578078" cy="2216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ru-RU" i="1" dirty="0" smtClean="0"/>
                <a:t>Уполномоченный по защите прав предпринимателей в  Смоленской области </a:t>
              </a:r>
            </a:p>
            <a:p>
              <a:endParaRPr lang="ru-RU" i="1" dirty="0" smtClean="0"/>
            </a:p>
            <a:p>
              <a:pPr>
                <a:buFontTx/>
                <a:buChar char="-"/>
              </a:pPr>
              <a:r>
                <a:rPr lang="ru-RU" i="1" dirty="0" smtClean="0"/>
                <a:t> Союз «Торгово-промышленная палата Смоленской области»  </a:t>
              </a:r>
            </a:p>
            <a:p>
              <a:endParaRPr lang="ru-RU" i="1" dirty="0" smtClean="0"/>
            </a:p>
            <a:p>
              <a:r>
                <a:rPr lang="ru-RU" i="1" dirty="0" smtClean="0"/>
                <a:t>- Смоленское региональное отделение Общероссийской общественной организации малого и среднего предпринимательства «ОПОРА РОССИИ»</a:t>
              </a:r>
            </a:p>
            <a:p>
              <a:endParaRPr lang="ru-RU" i="1" dirty="0" smtClean="0"/>
            </a:p>
            <a:p>
              <a:r>
                <a:rPr lang="ru-RU" i="1" dirty="0" smtClean="0"/>
                <a:t>- Смоленское региональное отделение Общероссийской общественной организации «Деловая Россия»</a:t>
              </a:r>
            </a:p>
            <a:p>
              <a:endParaRPr lang="ru-RU" i="1" dirty="0" smtClean="0"/>
            </a:p>
            <a:p>
              <a:r>
                <a:rPr lang="ru-RU" i="1" dirty="0" smtClean="0"/>
                <a:t>- Смоленское региональное объединение работодателей «Научно-промышленный союз» </a:t>
              </a:r>
            </a:p>
            <a:p>
              <a:pPr marL="171450" lvl="0" indent="-171450" algn="just">
                <a:defRPr/>
              </a:pPr>
              <a:endParaRPr lang="ru-RU" sz="1200" dirty="0">
                <a:ea typeface="MS PGothic" panose="020B0600070205080204" pitchFamily="34" charset="-128"/>
              </a:endParaRPr>
            </a:p>
          </p:txBody>
        </p:sp>
        <p:sp>
          <p:nvSpPr>
            <p:cNvPr id="8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975B9EE4-39ED-4AB6-B141-12E65FC0DE86}"/>
                </a:ext>
              </a:extLst>
            </p:cNvPr>
            <p:cNvSpPr/>
            <p:nvPr/>
          </p:nvSpPr>
          <p:spPr>
            <a:xfrm>
              <a:off x="351835" y="1380776"/>
              <a:ext cx="9132889" cy="440889"/>
            </a:xfrm>
            <a:prstGeom prst="roundRect">
              <a:avLst>
                <a:gd name="adj" fmla="val 11863"/>
              </a:avLst>
            </a:prstGeom>
            <a:gradFill>
              <a:gsLst>
                <a:gs pos="0">
                  <a:schemeClr val="bg2">
                    <a:lumMod val="90000"/>
                    <a:alpha val="43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lvl="0" algn="ctr"/>
              <a:r>
                <a:rPr lang="ru-RU" b="1" i="1" dirty="0" smtClean="0">
                  <a:solidFill>
                    <a:schemeClr val="tx1"/>
                  </a:solidFill>
                </a:rPr>
                <a:t>Взаимодействие с предпринимательскими сообществами   </a:t>
              </a:r>
              <a:endParaRPr lang="ru-RU" dirty="0" smtClean="0">
                <a:solidFill>
                  <a:schemeClr val="tx1"/>
                </a:solidFill>
              </a:endParaRPr>
            </a:p>
            <a:p>
              <a:pPr algn="ctr"/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157" y="3615076"/>
            <a:ext cx="1383339" cy="39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701" y="2692414"/>
            <a:ext cx="1798431" cy="36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72800" y="4125434"/>
            <a:ext cx="1219200" cy="30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8042" y="4464051"/>
            <a:ext cx="574159" cy="51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5271" y="2223268"/>
            <a:ext cx="441140" cy="36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65818" y="5333785"/>
            <a:ext cx="116001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Публичные обсуждения в отношении разрабатываемых проектов НПА  в рамках ОРВ и действующих документов в рамках экспертизы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 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Интернет-Портале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публичного обсуждения проектов  и действующих нормативных правовых актов органов власти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Смоленской области по адресу: https://regulation.admin-smolensk.ru/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573620" y="1435490"/>
            <a:ext cx="9292856" cy="606131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Оценка регулирующего воздействия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C31D02-E809-4CFF-8155-69B49C40F667}"/>
              </a:ext>
            </a:extLst>
          </p:cNvPr>
          <p:cNvSpPr txBox="1"/>
          <p:nvPr/>
        </p:nvSpPr>
        <p:spPr>
          <a:xfrm>
            <a:off x="334279" y="2105247"/>
            <a:ext cx="445037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2025 год процедура ОРВ проведена в отношении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54 проектов НПА Смоленской области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Министерством подготовлены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положительные заключения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отношении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проектов НПА (30% от общего числа)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отрицательные заключения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подготовлены в отношении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проектов нормативных правовых актов (70% от общего числа).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6AA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0876" y="5783863"/>
            <a:ext cx="11259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Все материалы по проведению ОРВ в отношении указанных проектов нормативных правовых актов размещены на сайте Министерства по адресу: </a:t>
            </a:r>
            <a:r>
              <a:rPr lang="ru-RU" sz="1400" b="1" u="sng" dirty="0" smtClean="0">
                <a:solidFill>
                  <a:srgbClr val="7030A0"/>
                </a:solidFill>
                <a:hlinkClick r:id="rId3" tooltip="https://econ.admin-smolensk.ru/orv/orv-i-ekspertiza/ocenka-reguliruyuschego-vozdejstviya-proektov-npa/orv2025/"/>
              </a:rPr>
              <a:t>https://econ.admin-smolensk.ru/orv/orv-i-ekspertiza/ocenka-reguliruyuschego-vozdejstviya-proektov-npa/orv2025/</a:t>
            </a:r>
            <a:r>
              <a:rPr lang="ru-RU" sz="1400" b="1" dirty="0" smtClean="0">
                <a:solidFill>
                  <a:srgbClr val="7030A0"/>
                </a:solidFill>
              </a:rPr>
              <a:t>, а также на </a:t>
            </a:r>
            <a:r>
              <a:rPr lang="ru-RU" sz="1400" b="1" dirty="0" err="1" smtClean="0">
                <a:solidFill>
                  <a:srgbClr val="7030A0"/>
                </a:solidFill>
              </a:rPr>
              <a:t>Интернет-портале</a:t>
            </a:r>
            <a:r>
              <a:rPr lang="ru-RU" sz="1400" b="1" dirty="0" smtClean="0">
                <a:solidFill>
                  <a:srgbClr val="7030A0"/>
                </a:solidFill>
              </a:rPr>
              <a:t> по адресу: </a:t>
            </a:r>
            <a:r>
              <a:rPr lang="ru-RU" sz="1400" b="1" u="sng" dirty="0" smtClean="0">
                <a:solidFill>
                  <a:srgbClr val="7030A0"/>
                </a:solidFill>
                <a:hlinkClick r:id="rId4" tooltip="https://regulation.admin-smolensk.ru/"/>
              </a:rPr>
              <a:t>https://regulation.admin-smolensk.ru/</a:t>
            </a:r>
            <a:endParaRPr lang="ru-RU" sz="14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816549" y="2061387"/>
          <a:ext cx="7161360" cy="346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339701" y="1392966"/>
            <a:ext cx="9292856" cy="606131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Количество проектов нормативных актов в разрезе разработчиков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9389" y="1264390"/>
            <a:ext cx="1048515" cy="75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8824" y="1278574"/>
            <a:ext cx="1043597" cy="75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744280" y="2230179"/>
          <a:ext cx="1049433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41451" y="2488019"/>
            <a:ext cx="2658140" cy="8399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Экспертиза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1552" y="2456122"/>
            <a:ext cx="3306725" cy="903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Экспертиза в целях мониторинга фактического воздействия 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413051" y="3338623"/>
            <a:ext cx="10632" cy="435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314660" y="3338627"/>
            <a:ext cx="0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381692" y="3795822"/>
            <a:ext cx="2169043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процедуры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08109" y="3788733"/>
            <a:ext cx="2169043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процедур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591650" y="2009553"/>
            <a:ext cx="414671" cy="414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593807" y="2030819"/>
            <a:ext cx="340244" cy="404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774017" y="4572001"/>
            <a:ext cx="2169043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 процедур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997841" y="4678326"/>
            <a:ext cx="776176" cy="297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932430" y="4731496"/>
            <a:ext cx="829339" cy="361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339701" y="1392966"/>
            <a:ext cx="9292856" cy="606131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Экспертиза    нормативных    правовых    актов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80754" y="6016914"/>
            <a:ext cx="11663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Экспертиза проводится в соответствии с Планом проведения экспертизы областных нормативных правовых актов на 2025 год, утвержденным приказом министра экономического развития Смоленской области от 30.01.2025 № 03/01-01.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17" y="3827721"/>
            <a:ext cx="2003931" cy="149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90300" y="3608373"/>
            <a:ext cx="1775637" cy="154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03899" y="2137146"/>
            <a:ext cx="2658140" cy="839972"/>
          </a:xfrm>
          <a:prstGeom prst="rect">
            <a:avLst/>
          </a:prstGeom>
          <a:gradFill>
            <a:gsLst>
              <a:gs pos="48000">
                <a:srgbClr val="0F6FC6">
                  <a:lumMod val="20000"/>
                  <a:lumOff val="80000"/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38 отрицательных заключений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7181" y="3274832"/>
            <a:ext cx="2169043" cy="72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336 замечаний и предложений</a:t>
            </a:r>
            <a:endParaRPr lang="ru-RU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5869177" y="2966483"/>
            <a:ext cx="10633" cy="382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923418" y="3987209"/>
            <a:ext cx="871871" cy="255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339701" y="1392966"/>
            <a:ext cx="9292856" cy="606131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Обобщенные выводы по результатам проведения процедур  ОРВ и экспертизы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77122" y="4295554"/>
            <a:ext cx="2275367" cy="765544"/>
          </a:xfrm>
          <a:prstGeom prst="rect">
            <a:avLst/>
          </a:prstGeom>
          <a:gradFill>
            <a:gsLst>
              <a:gs pos="48000">
                <a:srgbClr val="0F6FC6">
                  <a:lumMod val="20000"/>
                  <a:lumOff val="80000"/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330 замечаний учтено (98%)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95735" y="4277834"/>
            <a:ext cx="2275367" cy="825794"/>
          </a:xfrm>
          <a:prstGeom prst="rect">
            <a:avLst/>
          </a:prstGeom>
          <a:gradFill flip="none" rotWithShape="0">
            <a:gsLst>
              <a:gs pos="48000">
                <a:srgbClr val="0F6FC6">
                  <a:lumMod val="20000"/>
                  <a:lumOff val="80000"/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 замечаний – согласительные процедуры  (2%)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6974960" y="3965948"/>
            <a:ext cx="893133" cy="255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4327452" y="5454510"/>
            <a:ext cx="3296093" cy="1031359"/>
          </a:xfrm>
          <a:prstGeom prst="roundRect">
            <a:avLst/>
          </a:prstGeom>
          <a:gradFill>
            <a:gsLst>
              <a:gs pos="48000">
                <a:srgbClr val="0F6FC6">
                  <a:lumMod val="20000"/>
                  <a:lumOff val="80000"/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Доработано   100%   НПА, </a:t>
            </a:r>
            <a:r>
              <a:rPr lang="ru-RU" dirty="0" smtClean="0">
                <a:solidFill>
                  <a:srgbClr val="7030A0"/>
                </a:solidFill>
              </a:rPr>
              <a:t>получивших  отрицательные </a:t>
            </a:r>
            <a:r>
              <a:rPr lang="ru-RU" dirty="0" smtClean="0">
                <a:solidFill>
                  <a:schemeClr val="bg1"/>
                </a:solidFill>
              </a:rPr>
              <a:t>заключения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9964" y="2246578"/>
            <a:ext cx="2222205" cy="16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61" y="2222205"/>
            <a:ext cx="2964952" cy="193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45486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«Развитие института оценки регулирующего воздействия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Смоленской области. Итоги работы за 2025 год»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26" y="685891"/>
            <a:ext cx="2075263" cy="5262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0" y="1190847"/>
            <a:ext cx="12192000" cy="1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xmlns="" id="{975B9EE4-39ED-4AB6-B141-12E65FC0DE86}"/>
              </a:ext>
            </a:extLst>
          </p:cNvPr>
          <p:cNvSpPr/>
          <p:nvPr/>
        </p:nvSpPr>
        <p:spPr>
          <a:xfrm>
            <a:off x="1339701" y="1392966"/>
            <a:ext cx="9292856" cy="606131"/>
          </a:xfrm>
          <a:prstGeom prst="roundRect">
            <a:avLst>
              <a:gd name="adj" fmla="val 11863"/>
            </a:avLst>
          </a:prstGeom>
          <a:gradFill>
            <a:gsLst>
              <a:gs pos="0">
                <a:schemeClr val="bg2">
                  <a:lumMod val="90000"/>
                  <a:alpha val="4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Запрос   мнения  о  необходимости   проведения   ОРВ 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075" y="2806996"/>
            <a:ext cx="265814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ОРВ   требуется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18968" y="2775105"/>
            <a:ext cx="3157869" cy="935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ОРВ   не   требуется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3377" y="4391245"/>
            <a:ext cx="2169043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30 пакетов документов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01244" y="4458585"/>
            <a:ext cx="2169043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13  пакетов документов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346563" y="2041451"/>
            <a:ext cx="425303" cy="712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7" idx="0"/>
          </p:cNvCxnSpPr>
          <p:nvPr/>
        </p:nvCxnSpPr>
        <p:spPr>
          <a:xfrm flipH="1">
            <a:off x="2137145" y="2052084"/>
            <a:ext cx="499731" cy="754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4710225" y="4922874"/>
            <a:ext cx="2169043" cy="1275908"/>
          </a:xfrm>
          <a:prstGeom prst="ellipse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Всего рассмотрено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43 пакета документов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179674" y="5337544"/>
            <a:ext cx="2668774" cy="56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772948" y="5401340"/>
            <a:ext cx="2360419" cy="467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3036767" y="3802308"/>
            <a:ext cx="627320" cy="508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993309" y="3804081"/>
            <a:ext cx="694660" cy="508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238" y="1988294"/>
            <a:ext cx="4082903" cy="26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4069" y="5369440"/>
            <a:ext cx="1391233" cy="115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80" y="5384073"/>
            <a:ext cx="1147983" cy="10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5972</TotalTime>
  <Words>897</Words>
  <Application>Microsoft Office PowerPoint</Application>
  <PresentationFormat>Произвольный</PresentationFormat>
  <Paragraphs>159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«Развитие института оценки регулирующего воздействия  в Смоленской области.  Итоги работы за 2025 год» 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«Развитие института оценки регулирующего воздействия  в Смоленской области. Итоги работы за 2025 год»</vt:lpstr>
      <vt:lpstr>Выражаем искреннюю признательность за   уделенное Вами время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Сервис-дизайн в социальной системе</dc:title>
  <dc:creator>Петижев Амаль Дуалиевич</dc:creator>
  <cp:lastModifiedBy>Листратенкова</cp:lastModifiedBy>
  <cp:revision>461</cp:revision>
  <dcterms:created xsi:type="dcterms:W3CDTF">2023-05-01T06:01:57Z</dcterms:created>
  <dcterms:modified xsi:type="dcterms:W3CDTF">2026-02-09T13:55:52Z</dcterms:modified>
</cp:coreProperties>
</file>