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58" r:id="rId3"/>
    <p:sldId id="272" r:id="rId4"/>
    <p:sldId id="271" r:id="rId5"/>
    <p:sldId id="259" r:id="rId6"/>
    <p:sldId id="273" r:id="rId7"/>
    <p:sldId id="276" r:id="rId8"/>
    <p:sldId id="260" r:id="rId9"/>
    <p:sldId id="261" r:id="rId10"/>
    <p:sldId id="262" r:id="rId11"/>
    <p:sldId id="274" r:id="rId12"/>
    <p:sldId id="267" r:id="rId13"/>
    <p:sldId id="275" r:id="rId14"/>
    <p:sldId id="264" r:id="rId15"/>
    <p:sldId id="277" r:id="rId16"/>
    <p:sldId id="278" r:id="rId17"/>
    <p:sldId id="266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cs typeface="Arial" pitchFamily="34" charset="0"/>
              </a:rPr>
              <a:t>ЛУЧШИЕ ПРАКТИКИ РЕАЛИЗАЦИИ ПРОЕКТОВ НА ПРИНЦИПАХ ГОСУДАРСТВЕННО-ЧАСТНОГО ПАРТНЕРСТВА НА ТЕРРИТОРИИ</a:t>
            </a:r>
            <a:r>
              <a:rPr lang="ru-RU" sz="2000" i="1" dirty="0" smtClean="0">
                <a:cs typeface="Arial" pitchFamily="34" charset="0"/>
              </a:rPr>
              <a:t/>
            </a:r>
            <a:br>
              <a:rPr lang="ru-RU" sz="2000" i="1" dirty="0" smtClean="0">
                <a:cs typeface="Arial" pitchFamily="34" charset="0"/>
              </a:rPr>
            </a:br>
            <a:r>
              <a:rPr lang="ru-RU" sz="2000" i="1" dirty="0" smtClean="0">
                <a:cs typeface="Arial" pitchFamily="34" charset="0"/>
              </a:rPr>
              <a:t> </a:t>
            </a:r>
            <a:r>
              <a:rPr lang="ru-RU" sz="2000" b="1" i="1" dirty="0" smtClean="0">
                <a:cs typeface="Arial" pitchFamily="34" charset="0"/>
              </a:rPr>
              <a:t>СМОЛЕНСКОЙ ОБЛАСТИ</a:t>
            </a:r>
            <a:endParaRPr lang="ru-RU" sz="2000" b="1" i="1" dirty="0">
              <a:cs typeface="Arial" pitchFamily="34" charset="0"/>
            </a:endParaRPr>
          </a:p>
        </p:txBody>
      </p:sp>
      <p:pic>
        <p:nvPicPr>
          <p:cNvPr id="4" name="Содержимое 3" descr="maxresdefault-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338936" cy="92211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Реконструкция городских парков культуры и отдыха</a:t>
            </a:r>
            <a:br>
              <a:rPr lang="ru-RU" sz="1600" b="1" dirty="0" smtClean="0"/>
            </a:br>
            <a:r>
              <a:rPr lang="ru-RU" sz="1600" b="1" dirty="0" smtClean="0"/>
              <a:t> в г. Вязьма и г. Рославль</a:t>
            </a:r>
            <a:endParaRPr lang="ru-RU" sz="1600" b="1" dirty="0"/>
          </a:p>
        </p:txBody>
      </p:sp>
      <p:pic>
        <p:nvPicPr>
          <p:cNvPr id="3" name="Рисунок 2" descr="парк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72" y="3356992"/>
            <a:ext cx="4588076" cy="29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84482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 smtClean="0"/>
              <a:t>На территории Смоленской области заключено 2 концессионных соглашения в отношении городских парков в г. Рославль (2017г.) и г. Вязьма (2019г.), концессионером в которых выступило ООО «Наш Парк».</a:t>
            </a:r>
          </a:p>
          <a:p>
            <a:pPr indent="450000" algn="just"/>
            <a:r>
              <a:rPr lang="ru-RU" sz="1400" dirty="0" smtClean="0"/>
              <a:t>В рамках соглашений концессионер взял на себя обязательства по реконструкции зданий, благоустройству территорий, установке аттракционов, а также по </a:t>
            </a:r>
            <a:r>
              <a:rPr lang="ru-RU" sz="1400" dirty="0" smtClean="0">
                <a:solidFill>
                  <a:schemeClr val="dk1"/>
                </a:solidFill>
              </a:rPr>
              <a:t>оказанию развлекательных и коммерческих услуг на территории парков.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2530624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ОПИСАНИЕ ПРОЕКТА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268760"/>
          <a:ext cx="806489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концессионные соглашения по реконструкции городских парков в городах Рославль и Вязьма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концессионное соглашение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Объект (объекты)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городские парки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Текущий статус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реконструкция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подписания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г. Рославль – 19.10.2017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г. Вязьма – 05.08.2019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Публичный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муниципальное образование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Рославльский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муниципальное образование «Вяземский район»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dirty="0" smtClean="0">
                          <a:solidFill>
                            <a:schemeClr val="tx1"/>
                          </a:solidFill>
                        </a:rPr>
                        <a:t>ООО «Наш Парк»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мероприятия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Рославль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здания кинопроката и танцевальной площадки, благоустройство территории;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г. Вязьма  -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танцевальной веранды, установка аттракционов, благоустройство территории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инвестиций в реализацию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млн. по каждому соглашению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бюджетных средств в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Источники возврата инвестиций в проекте (платежные механизмы)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оказания развлекательных и коммерческих услуг на территории парка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258816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Создание и последующая эксплуатация автостанции в г. Рудня</a:t>
            </a:r>
            <a:endParaRPr lang="ru-RU" dirty="0"/>
          </a:p>
        </p:txBody>
      </p:sp>
      <p:pic>
        <p:nvPicPr>
          <p:cNvPr id="3" name="Рисунок 2" descr="o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283968" cy="321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 smtClean="0"/>
              <a:t>В 2019 г. между Администрацией муниципального образования «</a:t>
            </a:r>
            <a:r>
              <a:rPr lang="ru-RU" sz="1400" dirty="0" err="1" smtClean="0"/>
              <a:t>Руднянский</a:t>
            </a:r>
            <a:r>
              <a:rPr lang="ru-RU" sz="1400" dirty="0" smtClean="0"/>
              <a:t> район» и ООО «Спецпроект» заключено  концессионное соглашение по созданию и последующей эксплуатации объекта транспортной инфраструктуры – автостанции в г. Рудня.</a:t>
            </a:r>
          </a:p>
          <a:p>
            <a:pPr indent="450000" algn="just"/>
            <a:r>
              <a:rPr lang="ru-RU" sz="1400" dirty="0" smtClean="0"/>
              <a:t>В настоящий момент концессионер полностью исполнил свои обязательства по строительству автостанции и осуществляет её эксплуатацию.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2530624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ОПИСАНИЕ ПРОЕКТА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268760"/>
          <a:ext cx="8064896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концессионное соглашение по созданию и последующей эксплуатации объекта транспортной инфраструктуры – автостанции в г. Рудня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концессионное соглашение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Объект (объекты)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транспортной инфраструктуры – автостанция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Текущий статус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эксплуатация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подписания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27.05.2019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Публичный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муниципального образования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Руднянский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dirty="0" smtClean="0">
                          <a:solidFill>
                            <a:schemeClr val="tx1"/>
                          </a:solidFill>
                        </a:rPr>
                        <a:t>ООО «Спецпроект»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мероприятия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строительство перрона с навесом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зала ожидания</a:t>
                      </a:r>
                    </a:p>
                    <a:p>
                      <a:pPr algn="just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инвестиций в реализацию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0,7 млн.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бюджетных средств в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концедента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 тыс. руб. начиная с 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Источники возврата инвестиций в проекте (платежные механизмы)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на территории автостанции иной деятельности (торговли) и коммерческие перевозки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474840" cy="85010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/>
              <a:t>Реализация проектов в сфере тепло-, водоснабжения и водоотведения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 smtClean="0"/>
              <a:t>На территории Смоленской области реализуется </a:t>
            </a:r>
            <a:r>
              <a:rPr lang="ru-RU" sz="1400" b="1" dirty="0" smtClean="0"/>
              <a:t>13 </a:t>
            </a:r>
            <a:r>
              <a:rPr lang="ru-RU" sz="1400" dirty="0" smtClean="0"/>
              <a:t>концессионных соглашений в сфере тепло-, водоснабжения и водоотведения.</a:t>
            </a:r>
            <a:endParaRPr lang="ru-RU" sz="14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1520" y="2060848"/>
            <a:ext cx="25306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ПРОЕКТА</a:t>
            </a: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636912"/>
          <a:ext cx="8064896" cy="368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модернизация, реконструкция и(или) создание объектов тепло-, водоснабжения, водоотведения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концессионное соглашение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Объект (объекты)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объекты коммунальной инфраструктуры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Текущий статус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строительство, реконструкция, эксплуатация (оказание услуг/тех.обслуживание)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 действия соглашений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от 10 до 49 лет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Публичный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Администрации муниципальных районов Смоленской области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инвестиций в реализацию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суммарно по проектам – более 2,2 млрд.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бюджетных средств в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Источники возврата инвестиций в проекте (платежные механизмы)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прямой сбор платы с потребителей за пользование объектом (услуги)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06888" cy="1143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Создание семейного физкультурно-оздоровительного комплекса «</a:t>
            </a:r>
            <a:r>
              <a:rPr lang="ru-RU" sz="1600" b="1" dirty="0" err="1" smtClean="0"/>
              <a:t>Термолэнд-Дельфин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dirty="0" smtClean="0"/>
              <a:t>В 2024 году Администрация г. Смоленска и ГК Основа заключили концессионное соглашение на создание семейного физкультурно-оздоровительного комплекса «</a:t>
            </a:r>
            <a:r>
              <a:rPr lang="ru-RU" sz="1400" dirty="0" err="1" smtClean="0"/>
              <a:t>Термолэнд-Дельфин</a:t>
            </a:r>
            <a:r>
              <a:rPr lang="ru-RU" sz="1400" dirty="0" smtClean="0"/>
              <a:t>». Термальный комплекс представляет собой семейно-оздоровительный центр с бассейнами, джакузи, банями, саунами, </a:t>
            </a:r>
            <a:r>
              <a:rPr lang="ru-RU" sz="1400" dirty="0" err="1" smtClean="0"/>
              <a:t>хаммамом</a:t>
            </a:r>
            <a:r>
              <a:rPr lang="ru-RU" sz="1400" dirty="0" smtClean="0"/>
              <a:t>, а также комплексами для грязевых и прочих оздоровительных процедур.</a:t>
            </a:r>
          </a:p>
          <a:p>
            <a:pPr indent="450000" algn="just"/>
            <a:r>
              <a:rPr lang="ru-RU" sz="1400" dirty="0" smtClean="0"/>
              <a:t>Создание комплекса позволит увеличить уровень обеспеченности граждан спортивными сооружениями исходя из единовременной пропускной способности, а также повысить общую численность занимающихся физической культурой и спорта.</a:t>
            </a:r>
          </a:p>
        </p:txBody>
      </p:sp>
      <p:pic>
        <p:nvPicPr>
          <p:cNvPr id="4" name="Рисунок 3" descr="photo_5429365865540869564_1718368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29000"/>
            <a:ext cx="4392488" cy="30273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2530624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ОПИСАНИЕ ПРОЕКТА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268760"/>
          <a:ext cx="8064896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концессионное соглашение о создании семейного физкультурно-оздоровительного комплекса «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Термолэнд-Дельфин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2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концессионное соглашение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Объект (объекты)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спорта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Текущий статус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реконструкция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подписания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09.10.2024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Публичный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муниципальное образование «г. Смоленск»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dirty="0" smtClean="0">
                          <a:solidFill>
                            <a:schemeClr val="tx1"/>
                          </a:solidFill>
                        </a:rPr>
                        <a:t>ООО «Смоленск-Спорт»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мероприятия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- создание термального комплекса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тренажёрный зал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бассейн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инвестиций в реализацию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1334,55 млн.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бюджетных средств в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грант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758 млн. руб.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Источники возврата инвестиций в проекте (платежные механизмы)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коммерческих услуг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824536" cy="994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4"/>
                </a:solidFill>
              </a:rPr>
              <a:t>Иные проекты ГЧП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828092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В Смоленской области с 2016 г. заключаются </a:t>
            </a:r>
            <a:r>
              <a:rPr lang="ru-RU" sz="1400" dirty="0" err="1" smtClean="0"/>
              <a:t>энергосервисные</a:t>
            </a:r>
            <a:r>
              <a:rPr lang="ru-RU" sz="1400" dirty="0" smtClean="0"/>
              <a:t> контракты, направленные на экономию тепловой и электрической энергии. По состоянию на 01.01.2025 в регионе реализуются </a:t>
            </a:r>
            <a:r>
              <a:rPr lang="ru-RU" sz="1400" b="1" dirty="0" smtClean="0"/>
              <a:t>181</a:t>
            </a:r>
            <a:r>
              <a:rPr lang="ru-RU" sz="1400" dirty="0" smtClean="0"/>
              <a:t> контракт (39 контрактов завершены). </a:t>
            </a:r>
            <a:endParaRPr lang="ru-RU" sz="1400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На территории г. Смоленска  реализуются </a:t>
            </a:r>
            <a:r>
              <a:rPr lang="ru-RU" sz="1500" b="1" dirty="0" smtClean="0"/>
              <a:t>12</a:t>
            </a:r>
            <a:r>
              <a:rPr lang="ru-RU" sz="1400" dirty="0" smtClean="0"/>
              <a:t> </a:t>
            </a:r>
            <a:r>
              <a:rPr lang="ru-RU" sz="1400" dirty="0" smtClean="0"/>
              <a:t>договоров о комплексном развитии территорий, из которых </a:t>
            </a:r>
            <a:r>
              <a:rPr lang="ru-RU" sz="1500" b="1" dirty="0" smtClean="0"/>
              <a:t>2</a:t>
            </a:r>
            <a:r>
              <a:rPr lang="ru-RU" sz="1400" dirty="0" smtClean="0"/>
              <a:t> </a:t>
            </a:r>
            <a:r>
              <a:rPr lang="ru-RU" sz="1400" dirty="0" smtClean="0"/>
              <a:t>были заключены в </a:t>
            </a:r>
            <a:r>
              <a:rPr lang="ru-RU" sz="1400" dirty="0" smtClean="0"/>
              <a:t>2024 </a:t>
            </a:r>
            <a:r>
              <a:rPr lang="ru-RU" sz="1400" dirty="0" smtClean="0"/>
              <a:t>г.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В регионе функционируют ТОР в г. Дорогобуж, ОЭЗ в п. </a:t>
            </a:r>
            <a:r>
              <a:rPr lang="ru-RU" sz="1400" dirty="0" err="1" smtClean="0"/>
              <a:t>Стабна</a:t>
            </a:r>
            <a:r>
              <a:rPr lang="ru-RU" sz="1400" dirty="0" smtClean="0"/>
              <a:t>, индустриальный парк «Феникс» в г. Смоленске и индустриальный парк «Сафоново» в </a:t>
            </a:r>
            <a:r>
              <a:rPr lang="ru-RU" sz="1400" dirty="0" err="1" smtClean="0"/>
              <a:t>Сафоновском</a:t>
            </a:r>
            <a:r>
              <a:rPr lang="ru-RU" sz="1400" dirty="0" smtClean="0"/>
              <a:t> районе .</a:t>
            </a:r>
          </a:p>
          <a:p>
            <a:endParaRPr lang="ru-RU" sz="1400" dirty="0"/>
          </a:p>
        </p:txBody>
      </p:sp>
      <p:pic>
        <p:nvPicPr>
          <p:cNvPr id="5" name="Рисунок 4" descr="slide-12.jpg"/>
          <p:cNvPicPr>
            <a:picLocks noChangeAspect="1"/>
          </p:cNvPicPr>
          <p:nvPr/>
        </p:nvPicPr>
        <p:blipFill>
          <a:blip r:embed="rId2" cstate="print"/>
          <a:srcRect l="29992" t="41158" r="18098" b="7395"/>
          <a:stretch>
            <a:fillRect/>
          </a:stretch>
        </p:blipFill>
        <p:spPr>
          <a:xfrm>
            <a:off x="539552" y="4437112"/>
            <a:ext cx="3240360" cy="1800200"/>
          </a:xfrm>
          <a:prstGeom prst="rect">
            <a:avLst/>
          </a:prstGeom>
        </p:spPr>
      </p:pic>
      <p:pic>
        <p:nvPicPr>
          <p:cNvPr id="6" name="Рисунок 5" descr="86IUueJ8Y2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437112"/>
            <a:ext cx="5040560" cy="17721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Контактные данные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71599" y="1700808"/>
            <a:ext cx="7056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Министерство экономического развития Смоленской области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>(4812) 29-29-06 тел./факс.: (4812) 38–63–81</a:t>
            </a:r>
            <a:br>
              <a:rPr lang="ru-RU" sz="1600" dirty="0" smtClean="0"/>
            </a:br>
            <a:r>
              <a:rPr lang="ru-RU" sz="1600" dirty="0" err="1" smtClean="0"/>
              <a:t>е-mail</a:t>
            </a:r>
            <a:r>
              <a:rPr lang="ru-RU" sz="1600" dirty="0" smtClean="0"/>
              <a:t>: econ@admin-smolensk.ru</a:t>
            </a:r>
            <a:br>
              <a:rPr lang="ru-RU" sz="1600" dirty="0" smtClean="0"/>
            </a:br>
            <a:r>
              <a:rPr lang="ru-RU" sz="1600" dirty="0" smtClean="0"/>
              <a:t>Почтовый адрес: 214008, г. Смоленск, пл. Ленина, д. 1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00" y="360000"/>
            <a:ext cx="792000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endParaRPr lang="ru-RU" sz="1400" b="1" dirty="0" smtClean="0"/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/>
              <a:t>Государственно-частное партнерство (далее также – ГЧП)</a:t>
            </a:r>
            <a:r>
              <a:rPr lang="ru-RU" sz="1400" dirty="0" smtClean="0"/>
              <a:t> – один из способов развития государственной инфраструктуры, основанный на долгосрочном взаимодействии публичной и частной стороны, при котором частная сторона участвует не только в создании (проектировании, финансировании, строительстве/реконструкции) объекта инфраструктуры, но и в его последующей эксплуатации и/или техническом обслуживании в интересах публичной стороны.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 В Российской Федерации государственно-частное партнерство регулируются на федеральном уровне следующими законами: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‑ федеральный закон от 13 июля 2015 г. № 224-ФЗ «О государственно-частном партнерстве, </a:t>
            </a:r>
            <a:r>
              <a:rPr lang="ru-RU" sz="1400" dirty="0" err="1" smtClean="0"/>
              <a:t>муниципально-частном</a:t>
            </a:r>
            <a:r>
              <a:rPr lang="ru-RU" sz="1400" dirty="0" smtClean="0"/>
              <a:t> партнерстве в Российской Федерации и внесении изменений в отдельные законодательные акты Российской Федерации»;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- федеральный закон от 21 июля 2005 г. № 115-ФЗ «О концессионных соглашениях».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 </a:t>
            </a:r>
            <a:r>
              <a:rPr lang="ru-RU" sz="1400" b="1" dirty="0" smtClean="0"/>
              <a:t>ГЧП обладает следующими признаками:</a:t>
            </a:r>
            <a:endParaRPr lang="ru-RU" sz="1400" dirty="0" smtClean="0"/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- долгосрочный характер партнерства (как правило более 3 лет);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- распределение рисков и ответственности между партнерами;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- полностью или частичное финансирование создания объекта общественной инфраструктуры частным партнером.</a:t>
            </a:r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 </a:t>
            </a:r>
            <a:r>
              <a:rPr lang="ru-RU" sz="1400" i="1" dirty="0" smtClean="0"/>
              <a:t>Долгосрочный характер и договорное оформление партнерства</a:t>
            </a:r>
            <a:endParaRPr lang="ru-RU" sz="1400" dirty="0" smtClean="0"/>
          </a:p>
          <a:p>
            <a:pPr indent="450000" algn="just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 В среднем по статистике концессионные соглашения в России заключается на срок 13,1 года, соглашения о ГЧП, МЧП не могут быть заключены на срок менее 3 лет. Долгосрочный характер проектов ГЧП следует из необходимости возврата вложенных частных инвестиций и комплексности таких проектов.</a:t>
            </a:r>
          </a:p>
          <a:p>
            <a:pPr indent="45000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pPr indent="450000"/>
            <a:endParaRPr lang="ru-RU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00" y="360000"/>
            <a:ext cx="79200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endParaRPr lang="ru-RU" sz="1400" i="1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i="1" dirty="0" smtClean="0"/>
              <a:t>Распределение рисков и ответственности между партнерами в проектах ГЧП</a:t>
            </a:r>
            <a:endParaRPr lang="ru-RU" sz="1400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 Риски в инфраструктурных проектах – это вероятные изменения показателей проекта, влияющие на доходы и расходы сторон по проекту. Выстраивание матрицы рисков – обязательное условие структурирования отношений государства и бизнеса в проектах ГЧП и наибольшая сложность состоит в оптимальном распределении рисков.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i="1" dirty="0" smtClean="0"/>
              <a:t>Полное или частичное финансирование создания объекта общественной инфраструктуры частным партнером</a:t>
            </a:r>
            <a:endParaRPr lang="ru-RU" sz="1400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 Основным отличием ГЧП от государственного заказа является обязательное финансирование создания объекта бизнесом, при этом публично-правовое образование вправе компенсировать часть затрат, понесенных на создание объекта соглашения, а также осуществлять полное или частичное финансирование затрат, связанных с эксплуатацией и/или техническим обслуживанием объекта соглашения.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Развитие государственно-частного партнерства и привлечение частных инвестиций в инфраструктурные отрасли является одним из приоритетных направлений инвестиционной политики Смоленской области. 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На территории региона накоплен опыт и сформирована правовая база, позволяющая реализовать проекты с использованием различных форм ГЧП, в том числе концессионных соглашений.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720000" y="359999"/>
            <a:ext cx="79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endParaRPr lang="ru-RU" sz="1400" b="1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/>
              <a:t>Основными проектами ГЧП, реализуемыми на территории области являются: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создание семейного физкультурно-оздоровительного комплекса «</a:t>
            </a:r>
            <a:r>
              <a:rPr lang="ru-RU" sz="1400" dirty="0" err="1" smtClean="0"/>
              <a:t>Термолэнд-Дельфин</a:t>
            </a:r>
            <a:r>
              <a:rPr lang="ru-RU" sz="1400" dirty="0" smtClean="0"/>
              <a:t>»;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реконструкция здания кинотеатра «Современник»;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реконструкция городского парка культуры и отдыха в г. Вязьма;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реконструкция городского парка культуры и отдыха им. 1 Мая в г. Рославль;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реализация проектов в сфере тепло-, водоснабжения и водоотведения;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создание и последующая эксплуатация автостанции в г. Рудня;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Кроме того, в регионе реализуются проекты на принципах государственно-частного партнерства в виде иных организационно-правовых форм*: 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err="1" smtClean="0"/>
              <a:t>энергосервисные</a:t>
            </a:r>
            <a:r>
              <a:rPr lang="ru-RU" sz="1400" dirty="0" smtClean="0"/>
              <a:t> контракты;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договора о комплексном развитии территории;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/>
              <a:t>соглашения об осуществлении деятельности  в особой и(или) свободной экономической зоне.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5445224"/>
            <a:ext cx="29523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661248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/>
              <a:t>* </a:t>
            </a:r>
            <a:r>
              <a:rPr lang="ru-RU" sz="1000" i="1" dirty="0" smtClean="0"/>
              <a:t>Согласно Приложению 1 к приказу Минэкономразвития России от 19.12.2019 № 816 «Об организации работы в Минэкономразвития России по расчету показателя «Уровень развития сферы государственно-частного партнерства в субъекте Российской Федерации» за 2020 и последующие годы» приведены иные формы ГЧП»</a:t>
            </a:r>
            <a:endParaRPr lang="ru-RU" sz="1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Нормативное правовое регулирование</a:t>
            </a:r>
            <a:endParaRPr lang="ru-RU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764704"/>
            <a:ext cx="7920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endParaRPr lang="ru-RU" sz="1400" b="1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/>
              <a:t>В Российской Федерации государственно-частное партнерство регулируются на федеральном уровне следующими законами: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300" dirty="0" smtClean="0"/>
              <a:t>федеральный закон от 13 июля 2015 г. № 224-ФЗ «О государственно-частном партнерстве, </a:t>
            </a:r>
            <a:r>
              <a:rPr lang="ru-RU" sz="1300" dirty="0" err="1" smtClean="0"/>
              <a:t>муниципально-частном</a:t>
            </a:r>
            <a:r>
              <a:rPr lang="ru-RU" sz="1300" dirty="0" smtClean="0"/>
              <a:t> партнерстве в Российской Федерации и внесении изменений в отдельные законодательные акты Российской Федерации»;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300" dirty="0" smtClean="0"/>
              <a:t>федеральный закон от 21 июля 2005 г. № 115-ФЗ «О концессионных соглашениях».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/>
              <a:t>В Смоленской области в сфере государственно-частного партнерства приняты следующие законы и правовые акты: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Закон Смоленской области от 30 ноября 2011 г. № 114-з «О налоговых льготах».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Постановление Администрации Смоленской области от 29 декабря 2018 г. № 981</a:t>
            </a:r>
            <a:br>
              <a:rPr lang="ru-RU" sz="1300" dirty="0" smtClean="0"/>
            </a:br>
            <a:r>
              <a:rPr lang="ru-RU" sz="1300" dirty="0" smtClean="0"/>
              <a:t>«Об утверждении Стратегии социально-экономического развития Смоленской области до 2030 года».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Постановление Администрации Смоленской области от 10 февраля 2016 г. № 47 </a:t>
            </a:r>
            <a:br>
              <a:rPr lang="ru-RU" sz="1300" dirty="0" smtClean="0"/>
            </a:br>
            <a:r>
              <a:rPr lang="ru-RU" sz="1300" dirty="0" smtClean="0"/>
              <a:t>«Об определении исполнительного органа Смоленской области, уполномоченного на осуществление полномочий, предусмотренных частью 2 статьи 17 Федерального закона «О государственно-частном партнерстве, </a:t>
            </a:r>
            <a:r>
              <a:rPr lang="ru-RU" sz="1300" dirty="0" err="1" smtClean="0"/>
              <a:t>муниципально-частном</a:t>
            </a:r>
            <a:r>
              <a:rPr lang="ru-RU" sz="1300" dirty="0" smtClean="0"/>
              <a:t> партнерстве в Российской Федерации и внесении изменений в отдельные законодательные акты Российской Федерации» (с изменениями и дополнениями).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Постановление Администрации Смоленской области от 22 августа 2016 г. № 492 </a:t>
            </a:r>
            <a:br>
              <a:rPr lang="ru-RU" sz="1300" dirty="0" smtClean="0"/>
            </a:br>
            <a:r>
              <a:rPr lang="ru-RU" sz="1300" dirty="0" smtClean="0"/>
              <a:t>«Об утверждении Порядка принятия решений о заключении соглашений о государственно-частном партнерстве, концессионных соглашений на срок, превышающий срок действия утвержденных лимитов бюджетных обязательств» (с изменениями и дополнениями).</a:t>
            </a:r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00" y="359999"/>
            <a:ext cx="79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300" dirty="0" smtClean="0"/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Постановление Администрации Смоленской области от 23 августа 2016 г. № 496 </a:t>
            </a:r>
            <a:br>
              <a:rPr lang="ru-RU" sz="1300" dirty="0" smtClean="0"/>
            </a:br>
            <a:r>
              <a:rPr lang="ru-RU" sz="1300" dirty="0" smtClean="0"/>
              <a:t>«Об осуществлении полномочий публичного партнера от имени Смоленской области и о межведомственном взаимодействии при реализации проектов </a:t>
            </a:r>
            <a:r>
              <a:rPr lang="ru-RU" sz="1300" dirty="0" err="1" smtClean="0"/>
              <a:t>муниципально-частного</a:t>
            </a:r>
            <a:r>
              <a:rPr lang="ru-RU" sz="1300" dirty="0" smtClean="0"/>
              <a:t> партнерства» (с изменениями и дополнениями).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Администрации Смоленской области от 20 апреля 2018 г. № 410-р/</a:t>
            </a:r>
            <a:r>
              <a:rPr lang="ru-RU" sz="1300" dirty="0" err="1" smtClean="0"/>
              <a:t>адм</a:t>
            </a:r>
            <a:r>
              <a:rPr lang="ru-RU" sz="1300" dirty="0" smtClean="0"/>
              <a:t> </a:t>
            </a:r>
            <a:br>
              <a:rPr lang="ru-RU" sz="1300" dirty="0" smtClean="0"/>
            </a:br>
            <a:r>
              <a:rPr lang="ru-RU" sz="1300" dirty="0" smtClean="0"/>
              <a:t>«О регулировании отношений, возникающих в связи с подготовкой, заключением, изменением концессионных соглашений, объектом которых являются объекты теплоснабжения, централизованные системы горячего водоснабжения, холодного водоснабжения и (или) водоотведения, отдельные объекты таких систем и </a:t>
            </a:r>
            <a:r>
              <a:rPr lang="ru-RU" sz="1300" dirty="0" err="1" smtClean="0"/>
              <a:t>концедентом</a:t>
            </a:r>
            <a:r>
              <a:rPr lang="ru-RU" sz="1300" dirty="0" smtClean="0"/>
              <a:t> по которым выступают муниципальные образования Смоленской области, а третьей стороной - Смоленская область» (с изменениями и дополнениями).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Правительства Смоленской области от 12 декабря 2023 г. № 446-рп </a:t>
            </a:r>
            <a:br>
              <a:rPr lang="ru-RU" sz="1300" dirty="0" smtClean="0"/>
            </a:br>
            <a:r>
              <a:rPr lang="ru-RU" sz="1300" dirty="0" smtClean="0"/>
              <a:t>«Об утверждении состава Координационного совета по развитию государственно-частного партнерства на территории Смоленской области».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Правительства Смоленской области от 13 декабря 2023 г. № 463-рп «О мерах по реализации Федерального закона «О концессионных соглашениях», Федерального закона «О государственно-частном партнерстве, </a:t>
            </a:r>
            <a:r>
              <a:rPr lang="ru-RU" sz="1300" dirty="0" err="1" smtClean="0"/>
              <a:t>муниципально-частном</a:t>
            </a:r>
            <a:r>
              <a:rPr lang="ru-RU" sz="1300" dirty="0" smtClean="0"/>
              <a:t> партнерстве в Российской Федерации и внесении изменений в отдельные законодательные акты Российской Федерации».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Администрации Смоленской области от 23 мая 2018 г. № 513-р/</a:t>
            </a:r>
            <a:r>
              <a:rPr lang="ru-RU" sz="1300" dirty="0" err="1" smtClean="0"/>
              <a:t>адм</a:t>
            </a:r>
            <a:r>
              <a:rPr lang="ru-RU" sz="1300" dirty="0" smtClean="0"/>
              <a:t> «О создании Координационного совета по развитию государственно-частного партнерства на территории Смоленской области».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Администрации Смоленской области от 20 апреля 2018 г. N 406-р/</a:t>
            </a:r>
            <a:r>
              <a:rPr lang="ru-RU" sz="1300" dirty="0" err="1" smtClean="0"/>
              <a:t>адм</a:t>
            </a:r>
            <a:r>
              <a:rPr lang="ru-RU" sz="1300" dirty="0" smtClean="0"/>
              <a:t> «О едином органе исполнительной власти Смоленской области, ответственном за конкурсный отбор частного партнера (концессионера) для заключения соглашения о государственно-частном партнерстве (концессионного соглашения), публичным партнером (</a:t>
            </a:r>
            <a:r>
              <a:rPr lang="ru-RU" sz="1300" dirty="0" err="1" smtClean="0"/>
              <a:t>концедентом</a:t>
            </a:r>
            <a:r>
              <a:rPr lang="ru-RU" sz="1300" dirty="0" smtClean="0"/>
              <a:t>) по которому выступает Смоленская область».</a:t>
            </a:r>
          </a:p>
          <a:p>
            <a:pPr indent="45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Распоряжение Администрации Смоленской области от 20 апреля 2018 г. N 407-р/</a:t>
            </a:r>
            <a:r>
              <a:rPr lang="ru-RU" sz="1300" dirty="0" err="1" smtClean="0"/>
              <a:t>адм</a:t>
            </a:r>
            <a:r>
              <a:rPr lang="ru-RU" sz="1300" dirty="0" smtClean="0"/>
              <a:t> «О мерах по реализации отдельных положений Федерального закона «О концессионных соглашениях» на территории Смоленской области».</a:t>
            </a:r>
            <a:endParaRPr lang="ru-RU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9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Основные проекты ГЧП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764705"/>
            <a:ext cx="82089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600" b="1" dirty="0" smtClean="0"/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реконструкция здания кинотеатра «Современник»</a:t>
            </a:r>
          </a:p>
          <a:p>
            <a:pPr indent="450000" algn="just"/>
            <a:endParaRPr lang="ru-RU" sz="1400" dirty="0" smtClean="0"/>
          </a:p>
          <a:p>
            <a:pPr indent="450000" algn="just"/>
            <a:r>
              <a:rPr lang="ru-RU" sz="1400" dirty="0" smtClean="0"/>
              <a:t>В 2022 году между Администрацией г. Смоленска и ООО «Корпорация инвестиционного развития Смоленской области» было заключено концессионное соглашение в рамках которого, корпорация берет на себя обязательства по реконструкции здания кинотеатра, модернизации основных средств и оказанию услуг </a:t>
            </a:r>
            <a:r>
              <a:rPr lang="ru-RU" sz="1400" dirty="0" err="1" smtClean="0"/>
              <a:t>культурно-досуговой</a:t>
            </a:r>
            <a:r>
              <a:rPr lang="ru-RU" sz="1400" dirty="0" smtClean="0"/>
              <a:t>, а также сопутствующей деятельности с использованием (эксплуатацией) объекта соглашения.</a:t>
            </a:r>
            <a:endParaRPr lang="ru-RU" sz="1400" b="1" dirty="0" smtClean="0"/>
          </a:p>
          <a:p>
            <a:endParaRPr lang="ru-RU" sz="1600" dirty="0"/>
          </a:p>
        </p:txBody>
      </p:sp>
      <p:pic>
        <p:nvPicPr>
          <p:cNvPr id="6" name="Рисунок 5" descr="Современик 1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717032"/>
            <a:ext cx="2520000" cy="1872208"/>
          </a:xfrm>
          <a:prstGeom prst="rect">
            <a:avLst/>
          </a:prstGeom>
        </p:spPr>
      </p:pic>
      <p:pic>
        <p:nvPicPr>
          <p:cNvPr id="7" name="Рисунок 6" descr="Современик 3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17032"/>
            <a:ext cx="2520000" cy="1872208"/>
          </a:xfrm>
          <a:prstGeom prst="rect">
            <a:avLst/>
          </a:prstGeom>
        </p:spPr>
      </p:pic>
      <p:pic>
        <p:nvPicPr>
          <p:cNvPr id="8" name="Рисунок 7" descr="7aee926405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2520000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196752"/>
          <a:ext cx="8064896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Наименование проекта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концессионное соглашение на реконструкцию здания кинотеатра «Современник»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концессионное соглашение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Объект (объекты)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здание кинотеатра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Текущий статус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реконструкция/эксплуатация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подписания соглашения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15.06.2022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Публичный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Администрация г. Смоленска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Частный партнер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«Корпорация инвестиционного развития Смоленской области»</a:t>
                      </a:r>
                      <a:endParaRPr lang="ru-RU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Основные мероприятия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реконструкция объекта недвижимости: здание кинотеатра «Современник», общей площадью 1553,9 кв. м., расположенное по адресу г. Смоленск, ул. Октябрьской революции, д. 15;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модернизация основных средств объекта соглашения; - оказание услуг по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культурно-досуговой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а также сопутствующей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Общий объем инвестиций в реализацию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 млн. руб.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бюджетных средств в реализации проекта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Источники возврата инвестиций в проекте (платежные механизмы)</a:t>
                      </a:r>
                      <a:endParaRPr lang="ru-R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населению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культурно-досуговых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услуг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2530624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ОПИСАНИЕ ПРОЕКТА</a:t>
            </a: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880</TotalTime>
  <Words>1196</Words>
  <Application>Microsoft Office PowerPoint</Application>
  <PresentationFormat>Экран (4:3)</PresentationFormat>
  <Paragraphs>193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ЛУЧШИЕ ПРАКТИКИ РЕАЛИЗАЦИИ ПРОЕКТОВ НА ПРИНЦИПАХ ГОСУДАРСТВЕННО-ЧАСТНОГО ПАРТНЕРСТВА НА ТЕРРИТОРИИ  СМОЛЕНСКОЙ ОБЛАСТИ</vt:lpstr>
      <vt:lpstr>Слайд 2</vt:lpstr>
      <vt:lpstr>Слайд 3</vt:lpstr>
      <vt:lpstr>Слайд 4</vt:lpstr>
      <vt:lpstr>Нормативное правовое регулирование</vt:lpstr>
      <vt:lpstr>Слайд 6</vt:lpstr>
      <vt:lpstr>Слайд 7</vt:lpstr>
      <vt:lpstr>Основные проекты ГЧП</vt:lpstr>
      <vt:lpstr>ОПИСАНИЕ ПРОЕКТА</vt:lpstr>
      <vt:lpstr>Реконструкция городских парков культуры и отдыха  в г. Вязьма и г. Рославль</vt:lpstr>
      <vt:lpstr>ОПИСАНИЕ ПРОЕКТА</vt:lpstr>
      <vt:lpstr>Создание и последующая эксплуатация автостанции в г. Рудня</vt:lpstr>
      <vt:lpstr>ОПИСАНИЕ ПРОЕКТА</vt:lpstr>
      <vt:lpstr>Реализация проектов в сфере тепло-, водоснабжения и водоотведения</vt:lpstr>
      <vt:lpstr>Создание семейного физкультурно-оздоровительного комплекса «Термолэнд-Дельфин»</vt:lpstr>
      <vt:lpstr>ОПИСАНИЕ ПРОЕКТА</vt:lpstr>
      <vt:lpstr>Иные проекты ГЧП</vt:lpstr>
      <vt:lpstr>Контактные данные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Почтенный Роман Игоревич</dc:creator>
  <cp:lastModifiedBy>Почтенный</cp:lastModifiedBy>
  <cp:revision>94</cp:revision>
  <dcterms:created xsi:type="dcterms:W3CDTF">2024-01-24T07:55:54Z</dcterms:created>
  <dcterms:modified xsi:type="dcterms:W3CDTF">2025-02-13T07:30:03Z</dcterms:modified>
</cp:coreProperties>
</file>