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21"/>
  </p:notesMasterIdLst>
  <p:handoutMasterIdLst>
    <p:handoutMasterId r:id="rId22"/>
  </p:handoutMasterIdLst>
  <p:sldIdLst>
    <p:sldId id="259" r:id="rId3"/>
    <p:sldId id="284" r:id="rId4"/>
    <p:sldId id="298" r:id="rId5"/>
    <p:sldId id="294" r:id="rId6"/>
    <p:sldId id="297" r:id="rId7"/>
    <p:sldId id="296" r:id="rId8"/>
    <p:sldId id="309" r:id="rId9"/>
    <p:sldId id="299" r:id="rId10"/>
    <p:sldId id="300" r:id="rId11"/>
    <p:sldId id="303" r:id="rId12"/>
    <p:sldId id="304" r:id="rId13"/>
    <p:sldId id="311" r:id="rId14"/>
    <p:sldId id="305" r:id="rId15"/>
    <p:sldId id="307" r:id="rId16"/>
    <p:sldId id="306" r:id="rId17"/>
    <p:sldId id="308" r:id="rId18"/>
    <p:sldId id="310" r:id="rId19"/>
    <p:sldId id="261" r:id="rId20"/>
  </p:sldIdLst>
  <p:sldSz cx="8640763" cy="4864100"/>
  <p:notesSz cx="6813550" cy="9945688"/>
  <p:defaultTextStyle>
    <a:defPPr>
      <a:defRPr lang="ru-RU"/>
    </a:defPPr>
    <a:lvl1pPr marL="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90"/>
    <a:srgbClr val="EBF7FF"/>
    <a:srgbClr val="00B2A9"/>
    <a:srgbClr val="0077C8"/>
    <a:srgbClr val="007DC5"/>
    <a:srgbClr val="78D28C"/>
    <a:srgbClr val="008C6E"/>
    <a:srgbClr val="00A0C3"/>
    <a:srgbClr val="64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9257" autoAdjust="0"/>
  </p:normalViewPr>
  <p:slideViewPr>
    <p:cSldViewPr snapToGrid="0" snapToObjects="1">
      <p:cViewPr>
        <p:scale>
          <a:sx n="100" d="100"/>
          <a:sy n="100" d="100"/>
        </p:scale>
        <p:origin x="-468" y="-942"/>
      </p:cViewPr>
      <p:guideLst>
        <p:guide orient="horz" pos="1135"/>
        <p:guide orient="horz" pos="2704"/>
        <p:guide orient="horz" pos="656"/>
        <p:guide orient="horz" pos="2856"/>
        <p:guide pos="556"/>
        <p:guide pos="5206"/>
        <p:guide pos="4903"/>
        <p:guide pos="4352"/>
        <p:guide pos="1090"/>
        <p:guide pos="1644"/>
        <p:guide pos="2177"/>
        <p:guide pos="3134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7DC8C-FB53-D447-B0D9-50209C54FDB0}" type="datetimeFigureOut">
              <a:rPr lang="en-US">
                <a:latin typeface="Arial"/>
              </a:rPr>
              <a:pPr/>
              <a:t>12/14/2017</a:t>
            </a:fld>
            <a:endParaRPr lang="ru-RU" dirty="0">
              <a:latin typeface="Arial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1F39-AFA8-774D-9C68-1C82B123D822}" type="slidenum">
              <a:rPr>
                <a:latin typeface="Arial"/>
              </a:rPr>
              <a:pPr/>
              <a:t>‹#›</a:t>
            </a:fld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01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CD8824B-23D5-184A-9210-A58AFA5F11DA}" type="datetimeFigureOut">
              <a:rPr lang="bg-BG"/>
              <a:pPr/>
              <a:t>14.12.2017 г.</a:t>
            </a:fld>
            <a:endParaRPr lang="bg-B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6125"/>
            <a:ext cx="6623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8FE1FC3-A3BE-454D-AC1E-495B6B709B3C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21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9" rIns="91238" bIns="45619"/>
          <a:lstStyle/>
          <a:p>
            <a:endParaRPr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58680" y="9447847"/>
            <a:ext cx="2953280" cy="496250"/>
          </a:xfrm>
          <a:prstGeom prst="rect">
            <a:avLst/>
          </a:prstGeom>
          <a:noFill/>
          <a:extLst/>
        </p:spPr>
        <p:txBody>
          <a:bodyPr lIns="91238" tIns="45619" rIns="91238" bIns="45619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9314" indent="-284352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406" indent="-22748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2368" indent="-22748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7331" indent="-22748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2293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57256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12218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67181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A9BC263-F7B3-4AC3-9890-EB3D19DACD0E}" type="slidenum">
              <a:rPr lang="ru-RU" altLang="ru-RU">
                <a:solidFill>
                  <a:prstClr val="black"/>
                </a:solidFill>
                <a:latin typeface="Calibri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altLang="ru-RU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9" rIns="91238" bIns="45619"/>
          <a:lstStyle/>
          <a:p>
            <a:endParaRPr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58680" y="9447847"/>
            <a:ext cx="2953280" cy="496250"/>
          </a:xfrm>
          <a:prstGeom prst="rect">
            <a:avLst/>
          </a:prstGeom>
          <a:noFill/>
          <a:extLst/>
        </p:spPr>
        <p:txBody>
          <a:bodyPr lIns="91238" tIns="45619" rIns="91238" bIns="45619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9314" indent="-284352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406" indent="-22748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2368" indent="-22748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7331" indent="-22748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2293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57256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12218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67181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870E77-EDA4-405F-9F9A-824BA9441908}" type="slidenum">
              <a:rPr lang="ru-RU" altLang="ru-RU">
                <a:solidFill>
                  <a:prstClr val="black"/>
                </a:solidFill>
                <a:latin typeface="Calibri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altLang="ru-RU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8" tIns="45619" rIns="91238" bIns="45619"/>
          <a:lstStyle/>
          <a:p>
            <a:endParaRPr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58680" y="9447847"/>
            <a:ext cx="2953280" cy="496250"/>
          </a:xfrm>
          <a:prstGeom prst="rect">
            <a:avLst/>
          </a:prstGeom>
          <a:noFill/>
          <a:extLst/>
        </p:spPr>
        <p:txBody>
          <a:bodyPr lIns="91238" tIns="45619" rIns="91238" bIns="45619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9314" indent="-284352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406" indent="-22748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2368" indent="-22748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7331" indent="-22748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2293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57256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12218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67181" indent="-2274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870E77-EDA4-405F-9F9A-824BA9441908}" type="slidenum">
              <a:rPr lang="ru-RU" altLang="ru-RU">
                <a:solidFill>
                  <a:prstClr val="black"/>
                </a:solidFill>
                <a:latin typeface="Calibri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altLang="ru-RU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hape 56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hape 57"/>
          <p:cNvSpPr txBox="1">
            <a:spLocks noGrp="1"/>
          </p:cNvSpPr>
          <p:nvPr>
            <p:ph type="body" idx="1"/>
          </p:nvPr>
        </p:nvSpPr>
        <p:spPr bwMode="auto">
          <a:xfrm>
            <a:off x="681037" y="4723924"/>
            <a:ext cx="5451477" cy="4475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705832" y="3556249"/>
            <a:ext cx="2371670" cy="258968"/>
          </a:xfrm>
        </p:spPr>
        <p:txBody>
          <a:bodyPr lIns="0" tIns="0" rIns="0" bIns="0"/>
          <a:lstStyle>
            <a:lvl1pPr>
              <a:defRPr>
                <a:latin typeface="Arial"/>
              </a:defRPr>
            </a:lvl1pPr>
          </a:lstStyle>
          <a:p>
            <a:fld id="{80E8CCE0-1E2A-4DCB-9287-1EB2D0346AAD}" type="datetime4">
              <a:rPr lang="ru-RU" smtClean="0"/>
              <a:pPr/>
              <a:t>14 декабря 2017 г.</a:t>
            </a:fld>
            <a:endParaRPr lang="ru-RU" dirty="0"/>
          </a:p>
        </p:txBody>
      </p:sp>
      <p:pic>
        <p:nvPicPr>
          <p:cNvPr id="8" name="Изображение 7" descr="for_ppt_mineconom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7611" y="345064"/>
            <a:ext cx="990854" cy="1038606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2700003" y="1620211"/>
            <a:ext cx="5083513" cy="1661160"/>
          </a:xfrm>
        </p:spPr>
        <p:txBody>
          <a:bodyPr>
            <a:noAutofit/>
          </a:bodyPr>
          <a:lstStyle>
            <a:lvl1pPr>
              <a:defRPr sz="3000" cap="all"/>
            </a:lvl1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7477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975225" y="1048840"/>
            <a:ext cx="3665538" cy="3247409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B38-44CA-4206-A02F-E48598E3311E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008686"/>
            <a:ext cx="2801399" cy="3283839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187778" y="1621367"/>
            <a:ext cx="3076510" cy="24133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75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B163-C7B4-49D2-9DD4-C056FADCB23D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96" y="1782232"/>
            <a:ext cx="2801381" cy="2510368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4984396" y="1816180"/>
            <a:ext cx="3656368" cy="247642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FED1-FA07-4B77-8ECF-56416DFC0E1F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1743095" y="1041696"/>
            <a:ext cx="6040421" cy="32508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670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A81-D16F-4339-B7DC-1A8A0A3D054E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46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301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94546" y="420851"/>
            <a:ext cx="8051672" cy="541590"/>
          </a:xfrm>
          <a:prstGeom prst="rect">
            <a:avLst/>
          </a:prstGeom>
        </p:spPr>
        <p:txBody>
          <a:bodyPr lIns="77154" tIns="77154" rIns="77154" bIns="77154" anchor="t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94546" y="1089871"/>
            <a:ext cx="8051672" cy="3230818"/>
          </a:xfrm>
          <a:prstGeom prst="rect">
            <a:avLst/>
          </a:prstGeom>
        </p:spPr>
        <p:txBody>
          <a:bodyPr lIns="77154" tIns="77154" rIns="77154" bIns="77154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>
          <a:xfrm>
            <a:off x="8006208" y="4410343"/>
            <a:ext cx="519046" cy="371563"/>
          </a:xfrm>
          <a:prstGeom prst="rect">
            <a:avLst/>
          </a:prstGeom>
        </p:spPr>
        <p:txBody>
          <a:bodyPr wrap="square" lIns="77154" tIns="77154" rIns="77154" bIns="77154" anchor="ctr" anchorCtr="0">
            <a:noAutofit/>
          </a:bodyPr>
          <a:lstStyle>
            <a:lvl1pPr>
              <a:spcBef>
                <a:spcPts val="0"/>
              </a:spcBef>
              <a:defRPr/>
            </a:lvl1pPr>
          </a:lstStyle>
          <a:p>
            <a:pPr>
              <a:defRPr/>
            </a:pPr>
            <a:fld id="{803ED1CD-0C1A-4056-B99A-365D2BF081AD}" type="slidenum">
              <a:rPr lang="ru"/>
              <a:pPr>
                <a:defRPr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050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head_ground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38032" cy="1569110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998A-4E83-4F0A-8A20-97524C08EA53}" type="datetime4">
              <a:rPr lang="ru-RU" smtClean="0"/>
              <a:pPr/>
              <a:t>14 декабря 2017 г.</a:t>
            </a:fld>
            <a:endParaRPr lang="ru-RU" dirty="0"/>
          </a:p>
        </p:txBody>
      </p:sp>
      <p:pic>
        <p:nvPicPr>
          <p:cNvPr id="6" name="Изображение 5" descr="for_ppt_mineconom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2939" y="476826"/>
            <a:ext cx="3403092" cy="817626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2700003" y="1620213"/>
            <a:ext cx="5083513" cy="1693531"/>
          </a:xfrm>
        </p:spPr>
        <p:txBody>
          <a:bodyPr/>
          <a:lstStyle>
            <a:lvl1pPr>
              <a:defRPr sz="3000"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488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0" descr="head_ground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38032" cy="881496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2700003" y="1052468"/>
            <a:ext cx="5083513" cy="2349784"/>
          </a:xfrm>
        </p:spPr>
        <p:txBody>
          <a:bodyPr/>
          <a:lstStyle>
            <a:lvl1pPr>
              <a:defRPr sz="3000"/>
            </a:lvl1pPr>
            <a:lvl2pPr marL="342900" indent="-342900">
              <a:spcBef>
                <a:spcPts val="1200"/>
              </a:spcBef>
              <a:buFont typeface="Lucida Grande"/>
              <a:buChar char="＞"/>
              <a:defRPr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pic>
        <p:nvPicPr>
          <p:cNvPr id="9" name="Изображение 8" descr="for_ppt_mineconom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02" y="283167"/>
            <a:ext cx="411099" cy="43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5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F482-D53A-4AE4-8CD5-3CD02AD01322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5" y="1782233"/>
            <a:ext cx="6034440" cy="251029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204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1B6-2714-4202-94C5-15A5BB612FA0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5" y="1048839"/>
            <a:ext cx="6034440" cy="3243687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29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2372-51E6-4E57-804E-96E3CF49C6AD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782233"/>
            <a:ext cx="2801399" cy="2510292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782233"/>
            <a:ext cx="2793119" cy="2510292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375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DC55-27A7-418C-86F9-19D8902A26DF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011482"/>
            <a:ext cx="280139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1658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67B9-7B9B-474A-9DB2-8AFB72FBD00A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1743094" y="1011481"/>
            <a:ext cx="2800333" cy="32810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12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348A-B6F4-4496-A037-43D5A454D42F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1743095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4983183" y="1011481"/>
            <a:ext cx="2800333" cy="32810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84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-1" y="0"/>
            <a:ext cx="8640763" cy="4864100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Arial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00003" y="1620213"/>
            <a:ext cx="5083513" cy="182290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700000" y="3556249"/>
            <a:ext cx="2371670" cy="2589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 b="0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9FAAD150-5CE0-4761-BB8D-BA84A7A0EE66}" type="datetime4">
              <a:rPr lang="ru-RU" smtClean="0"/>
              <a:pPr/>
              <a:t>14 декабря 2017 г.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7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</p:sldLayoutIdLst>
  <p:hf hdr="0" ftr="0"/>
  <p:txStyles>
    <p:titleStyle>
      <a:lvl1pPr algn="l" defTabSz="411480" rtl="0" eaLnBrk="1" latinLnBrk="0" hangingPunct="1">
        <a:spcBef>
          <a:spcPct val="0"/>
        </a:spcBef>
        <a:buNone/>
        <a:defRPr sz="1800" b="0" i="0" kern="1200" cap="all">
          <a:solidFill>
            <a:schemeClr val="tx1"/>
          </a:solidFill>
          <a:latin typeface="Stem Medium"/>
          <a:ea typeface="+mj-ea"/>
          <a:cs typeface="Stem"/>
        </a:defRPr>
      </a:lvl1pPr>
    </p:titleStyle>
    <p:bodyStyle>
      <a:lvl1pPr marL="0" indent="0" algn="l" defTabSz="411480" rtl="0" eaLnBrk="1" latinLnBrk="0" hangingPunct="1">
        <a:spcBef>
          <a:spcPts val="0"/>
        </a:spcBef>
        <a:buFontTx/>
        <a:buNone/>
        <a:defRPr sz="2800" b="1" i="0" kern="1200" cap="all">
          <a:solidFill>
            <a:srgbClr val="FFFFFF"/>
          </a:solidFill>
          <a:latin typeface="Arial"/>
          <a:ea typeface="+mn-ea"/>
          <a:cs typeface="Arial"/>
        </a:defRPr>
      </a:lvl1pPr>
      <a:lvl2pPr marL="0" indent="0" algn="l" defTabSz="411480" rtl="0" eaLnBrk="1" latinLnBrk="0" hangingPunct="1">
        <a:spcBef>
          <a:spcPts val="400"/>
        </a:spcBef>
        <a:buFontTx/>
        <a:buNone/>
        <a:defRPr sz="2000" b="0" i="0" kern="1200" cap="all" baseline="0">
          <a:solidFill>
            <a:srgbClr val="FFFFFF"/>
          </a:solidFill>
          <a:latin typeface="Arial"/>
          <a:ea typeface="+mn-ea"/>
          <a:cs typeface="Arial"/>
        </a:defRPr>
      </a:lvl2pPr>
      <a:lvl3pPr marL="0" indent="0" algn="l" defTabSz="411480" rtl="0" eaLnBrk="1" latinLnBrk="0" hangingPunct="1">
        <a:spcBef>
          <a:spcPts val="600"/>
        </a:spcBef>
        <a:buFontTx/>
        <a:buNone/>
        <a:defRPr sz="1200" b="0" i="0" kern="1200">
          <a:solidFill>
            <a:srgbClr val="FFFFFF"/>
          </a:solidFill>
          <a:latin typeface="Arial"/>
          <a:ea typeface="+mn-ea"/>
          <a:cs typeface="Arial"/>
        </a:defRPr>
      </a:lvl3pPr>
      <a:lvl4pPr marL="0" indent="0" algn="l" defTabSz="411480" rtl="0" eaLnBrk="1" latinLnBrk="0" hangingPunct="1">
        <a:spcBef>
          <a:spcPts val="600"/>
        </a:spcBef>
        <a:buFontTx/>
        <a:buNone/>
        <a:defRPr sz="1200" b="0" i="0" kern="1200">
          <a:solidFill>
            <a:srgbClr val="FFFFFF"/>
          </a:solidFill>
          <a:latin typeface="Arial"/>
          <a:ea typeface="+mn-ea"/>
          <a:cs typeface="Arial"/>
        </a:defRPr>
      </a:lvl4pPr>
      <a:lvl5pPr marL="0" indent="0" algn="l" defTabSz="411480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Stem"/>
          <a:ea typeface="+mn-ea"/>
          <a:cs typeface="Stem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403" y="1058899"/>
            <a:ext cx="6049089" cy="5189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8274" y="1778992"/>
            <a:ext cx="6053216" cy="27024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47648" y="4357382"/>
            <a:ext cx="1339819" cy="258968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l">
              <a:defRPr sz="9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F1581CD7-5FC5-4D7B-A09E-7B5DD8D20226}" type="datetime4">
              <a:rPr lang="ru-RU" smtClean="0"/>
              <a:pPr/>
              <a:t>14 декабря 2017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857946" y="353922"/>
            <a:ext cx="406342" cy="2589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" y="300078"/>
            <a:ext cx="203199" cy="40505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149" y="247303"/>
            <a:ext cx="1005840" cy="50292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496303" y="300078"/>
            <a:ext cx="144463" cy="405053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38273" y="665678"/>
            <a:ext cx="6053216" cy="3240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28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4" r:id="rId2"/>
    <p:sldLayoutId id="2147483671" r:id="rId3"/>
    <p:sldLayoutId id="2147483675" r:id="rId4"/>
    <p:sldLayoutId id="2147483676" r:id="rId5"/>
    <p:sldLayoutId id="2147483677" r:id="rId6"/>
    <p:sldLayoutId id="2147483673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hf hdr="0" ftr="0"/>
  <p:txStyles>
    <p:titleStyle>
      <a:lvl1pPr algn="l" defTabSz="411480" rtl="0" eaLnBrk="1" latinLnBrk="0" hangingPunct="1">
        <a:spcBef>
          <a:spcPct val="0"/>
        </a:spcBef>
        <a:buNone/>
        <a:defRPr sz="18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11480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11480" rtl="0" eaLnBrk="1" latinLnBrk="0" hangingPunct="1">
        <a:spcBef>
          <a:spcPts val="0"/>
        </a:spcBef>
        <a:buFontTx/>
        <a:buNone/>
        <a:defRPr sz="13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71450" indent="-171450" algn="l" defTabSz="411480" rtl="0" eaLnBrk="1" latinLnBrk="0" hangingPunct="1">
        <a:spcBef>
          <a:spcPts val="0"/>
        </a:spcBef>
        <a:buSzPct val="80000"/>
        <a:buFont typeface="Lucida Grande"/>
        <a:buChar char="＞"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411480" rtl="0" eaLnBrk="1" latinLnBrk="0" hangingPunct="1">
        <a:spcBef>
          <a:spcPts val="0"/>
        </a:spcBef>
        <a:buFontTx/>
        <a:buNone/>
        <a:defRPr sz="16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11480" rtl="0" eaLnBrk="1" latinLnBrk="0" hangingPunct="1">
        <a:spcBef>
          <a:spcPts val="0"/>
        </a:spcBef>
        <a:buFontTx/>
        <a:buNone/>
        <a:defRPr sz="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700003" y="3937249"/>
            <a:ext cx="2371670" cy="258968"/>
          </a:xfrm>
        </p:spPr>
        <p:txBody>
          <a:bodyPr/>
          <a:lstStyle/>
          <a:p>
            <a:r>
              <a:rPr lang="ru-RU" smtClean="0"/>
              <a:t>15 </a:t>
            </a:r>
            <a:r>
              <a:rPr lang="ru-RU" dirty="0" smtClean="0"/>
              <a:t>декабря 2017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00004" y="1620213"/>
            <a:ext cx="4700922" cy="16935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 приоритетных направлениях поддержки СО НКО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53026" y="3445858"/>
            <a:ext cx="3305174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1200"/>
              </a:spcBef>
            </a:pPr>
            <a:r>
              <a:rPr lang="ru-RU" sz="1200" cap="all" dirty="0" smtClean="0">
                <a:solidFill>
                  <a:srgbClr val="FFFFFF"/>
                </a:solidFill>
                <a:latin typeface="Arial"/>
                <a:cs typeface="Arial"/>
              </a:rPr>
              <a:t>Артем Шадрин</a:t>
            </a:r>
          </a:p>
          <a:p>
            <a:pPr marL="0" lvl="1">
              <a:lnSpc>
                <a:spcPct val="90000"/>
              </a:lnSpc>
              <a:spcBef>
                <a:spcPts val="1200"/>
              </a:spcBef>
            </a:pPr>
            <a:r>
              <a:rPr lang="ru-RU" sz="1200" cap="all" dirty="0" smtClean="0">
                <a:solidFill>
                  <a:srgbClr val="FFFFFF"/>
                </a:solidFill>
                <a:latin typeface="Arial"/>
                <a:cs typeface="Arial"/>
              </a:rPr>
              <a:t>Директор департамента стратегического развития и инноваций</a:t>
            </a:r>
          </a:p>
        </p:txBody>
      </p:sp>
    </p:spTree>
    <p:extLst>
      <p:ext uri="{BB962C8B-B14F-4D97-AF65-F5344CB8AC3E}">
        <p14:creationId xmlns:p14="http://schemas.microsoft.com/office/powerpoint/2010/main" val="20874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-170150" y="305799"/>
            <a:ext cx="8051210" cy="541582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ru-RU" sz="2000" dirty="0">
                <a:solidFill>
                  <a:srgbClr val="003990"/>
                </a:solidFill>
                <a:ea typeface="+mn-ea"/>
              </a:rPr>
              <a:t>Подготовка методических материалов 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205518" y="1342132"/>
            <a:ext cx="8165221" cy="29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/>
          <a:p>
            <a:pPr marL="241144" indent="-241144" algn="just">
              <a:buFont typeface="Arial" charset="0"/>
              <a:buChar char="•"/>
            </a:pPr>
            <a:endParaRPr lang="ru-RU" sz="1400" b="1">
              <a:solidFill>
                <a:srgbClr val="283583"/>
              </a:solidFill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136512" y="876357"/>
            <a:ext cx="8369239" cy="377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166" tIns="38583" rIns="77166" bIns="3858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9373" indent="-289373">
              <a:buFont typeface="+mj-lt"/>
              <a:buAutoNum type="arabicPeriod"/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разработке комплексного плана субъекта РФ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обеспечению доступа СОНКО к бюджетным средствам, выделяемым на предоставление социальных услуг населению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дополнению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госпрограмм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субъектов РФ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соц.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сфере мероприятиями по поддержке деятельности негосударственных организаций и развитию ГЧП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обеспечению учета при планировании строительства новых объектов социальной инфраструктуры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 закупок дорогостоящего оборудования возможностей оказания услуг негосударственными организациями на основе собственных мощностей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организации </a:t>
            </a:r>
            <a:r>
              <a:rPr lang="ru-RU" sz="1500" b="1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пилотных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проектов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обеспечению доступа негосударственных организаций к предоставлению услуг в социальной сфере 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формированию и поддержке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ресурсных центров поддержки СОНКО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органам государственной власти и органам МСУ по реализации механизмов поддержки СОНКО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формированию и поддержке в субъектах РФ и муниципальных образованиях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добровольческих центров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привлечению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добровольцев государственными и муниципальными учреждениями</a:t>
            </a:r>
          </a:p>
          <a:p>
            <a:pPr marL="289373" indent="-289373">
              <a:buFont typeface="+mj-lt"/>
              <a:buAutoNum type="arabicPeriod"/>
              <a:defRPr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поддержке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СОНКО на муниципальном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уровне</a:t>
            </a:r>
            <a:endParaRPr lang="ru-RU" altLang="ru-RU" sz="1500" b="1" dirty="0" smtClean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10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68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-189200" y="161925"/>
            <a:ext cx="8051210" cy="693764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Финансовая и методическая поддержка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05518" y="1342132"/>
            <a:ext cx="8165221" cy="29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/>
          <a:p>
            <a:pPr marL="241144" indent="-241144" algn="just">
              <a:buFont typeface="Arial" charset="0"/>
              <a:buChar char="•"/>
            </a:pPr>
            <a:endParaRPr lang="ru-RU" sz="1400" b="1">
              <a:solidFill>
                <a:srgbClr val="283583"/>
              </a:solidFill>
            </a:endParaRPr>
          </a:p>
        </p:txBody>
      </p:sp>
      <p:sp>
        <p:nvSpPr>
          <p:cNvPr id="24580" name="Rectangle 36"/>
          <p:cNvSpPr>
            <a:spLocks noChangeArrowheads="1"/>
          </p:cNvSpPr>
          <p:nvPr/>
        </p:nvSpPr>
        <p:spPr bwMode="auto">
          <a:xfrm>
            <a:off x="205518" y="1025792"/>
            <a:ext cx="8226726" cy="380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7166" tIns="38583" rIns="77166" bIns="38583" anchor="ctr">
            <a:spAutoFit/>
          </a:bodyPr>
          <a:lstStyle/>
          <a:p>
            <a:pPr marL="289373" indent="-289373">
              <a:buFont typeface="Arial" charset="0"/>
              <a:buAutoNum type="arabicPeriod"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Поддержка центров инноваций в социальной сфере 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(программа Минэкономразвития России по поддержке малого и среднего предпринимательства)</a:t>
            </a:r>
          </a:p>
          <a:p>
            <a:pPr marL="289373" indent="-289373">
              <a:buFont typeface="Arial" charset="0"/>
              <a:buAutoNum type="arabicPeriod"/>
            </a:pPr>
            <a:endParaRPr lang="ru-RU" altLang="ru-RU" sz="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>
              <a:buFont typeface="Arial" charset="0"/>
              <a:buAutoNum type="arabicPeriod"/>
            </a:pP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Приоритетный проект Правительства РФ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«Вузы как центры пространства инноваций регионов»</a:t>
            </a:r>
          </a:p>
          <a:p>
            <a:pPr marL="289373" indent="-289373">
              <a:buFont typeface="Arial" charset="0"/>
              <a:buAutoNum type="arabicPeriod"/>
            </a:pPr>
            <a:endParaRPr lang="ru-RU" altLang="ru-RU" sz="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>
              <a:buFont typeface="Arial" charset="0"/>
              <a:buAutoNum type="arabicPeriod"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Фонд президентских грантов </a:t>
            </a:r>
          </a:p>
          <a:p>
            <a:pPr marL="289373" indent="-289373">
              <a:buFont typeface="Arial" charset="0"/>
              <a:buAutoNum type="arabicPeriod"/>
            </a:pPr>
            <a:endParaRPr lang="ru-RU" altLang="ru-RU" sz="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Программа повышения квалификации 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«Вопросы взаимодействия с СО НКО и привлечения негосударственных к оказанию услуг в социальной сфере» на базе </a:t>
            </a:r>
            <a:r>
              <a:rPr lang="ru-RU" altLang="ru-RU" sz="18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РАНХиГС</a:t>
            </a:r>
            <a:endParaRPr lang="ru-RU" altLang="ru-RU" sz="1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eaLnBrk="0" hangingPunct="0">
              <a:spcBef>
                <a:spcPct val="20000"/>
              </a:spcBef>
              <a:buFont typeface="Arial" charset="0"/>
              <a:buAutoNum type="arabicPeriod"/>
            </a:pPr>
            <a:endParaRPr lang="ru-RU" altLang="ru-RU" sz="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eaLnBrk="0" hangingPunct="0">
              <a:spcBef>
                <a:spcPct val="20000"/>
              </a:spcBef>
              <a:buFont typeface="Arial" charset="0"/>
              <a:buAutoNum type="arabicPeriod"/>
            </a:pPr>
            <a:r>
              <a:rPr lang="ru-RU" altLang="ru-RU" sz="1800" dirty="0" smtClean="0">
                <a:solidFill>
                  <a:srgbClr val="003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частных  и корпоративных </a:t>
            </a:r>
            <a:r>
              <a:rPr lang="ru-RU" altLang="ru-RU" sz="1800" b="1" dirty="0" smtClean="0">
                <a:solidFill>
                  <a:srgbClr val="003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благотворительных фондов</a:t>
            </a:r>
            <a:endParaRPr lang="ru-RU" altLang="ru-RU" sz="1800" b="1" dirty="0">
              <a:solidFill>
                <a:srgbClr val="0039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9373" indent="-289373" eaLnBrk="0" hangingPunct="0">
              <a:spcBef>
                <a:spcPct val="20000"/>
              </a:spcBef>
              <a:buFont typeface="Arial" charset="0"/>
              <a:buAutoNum type="arabicPeriod"/>
            </a:pPr>
            <a:endParaRPr lang="ru-RU" altLang="ru-RU" sz="1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11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22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46" y="19050"/>
            <a:ext cx="8051672" cy="705266"/>
          </a:xfrm>
        </p:spPr>
        <p:txBody>
          <a:bodyPr/>
          <a:lstStyle/>
          <a:p>
            <a:pPr lvl="0" algn="ctr"/>
            <a:r>
              <a:rPr lang="ru-RU" dirty="0">
                <a:solidFill>
                  <a:srgbClr val="003990"/>
                </a:solidFill>
              </a:rPr>
              <a:t>Рекомендовать руководителям </a:t>
            </a:r>
            <a:r>
              <a:rPr lang="ru-RU" dirty="0" smtClean="0">
                <a:solidFill>
                  <a:srgbClr val="003990"/>
                </a:solidFill>
              </a:rPr>
              <a:t/>
            </a:r>
            <a:br>
              <a:rPr lang="ru-RU" dirty="0" smtClean="0">
                <a:solidFill>
                  <a:srgbClr val="003990"/>
                </a:solidFill>
              </a:rPr>
            </a:br>
            <a:r>
              <a:rPr lang="ru-RU" dirty="0" smtClean="0">
                <a:solidFill>
                  <a:srgbClr val="003990"/>
                </a:solidFill>
              </a:rPr>
              <a:t>субъектов </a:t>
            </a:r>
            <a:r>
              <a:rPr lang="ru-RU" dirty="0">
                <a:solidFill>
                  <a:srgbClr val="003990"/>
                </a:solidFill>
              </a:rPr>
              <a:t>Российской Федерации:</a:t>
            </a:r>
            <a:br>
              <a:rPr lang="ru-RU" dirty="0">
                <a:solidFill>
                  <a:srgbClr val="00399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546" y="790575"/>
            <a:ext cx="8230708" cy="361976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 smtClean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003990"/>
                </a:solidFill>
              </a:rPr>
              <a:t>сохранить </a:t>
            </a:r>
            <a:r>
              <a:rPr lang="ru-RU" sz="1800" b="1" dirty="0" smtClean="0">
                <a:solidFill>
                  <a:srgbClr val="003990"/>
                </a:solidFill>
              </a:rPr>
              <a:t>объем </a:t>
            </a:r>
            <a:r>
              <a:rPr lang="ru-RU" sz="1800" b="1" dirty="0">
                <a:solidFill>
                  <a:srgbClr val="003990"/>
                </a:solidFill>
              </a:rPr>
              <a:t>финансирования </a:t>
            </a:r>
            <a:r>
              <a:rPr lang="ru-RU" sz="1800" dirty="0">
                <a:solidFill>
                  <a:srgbClr val="003990"/>
                </a:solidFill>
              </a:rPr>
              <a:t>программ поддержки </a:t>
            </a:r>
            <a:r>
              <a:rPr lang="ru-RU" sz="1800" dirty="0" smtClean="0">
                <a:solidFill>
                  <a:srgbClr val="003990"/>
                </a:solidFill>
              </a:rPr>
              <a:t>СОНКО  в 2018  </a:t>
            </a:r>
            <a:r>
              <a:rPr lang="ru-RU" sz="1800" dirty="0">
                <a:solidFill>
                  <a:srgbClr val="003990"/>
                </a:solidFill>
              </a:rPr>
              <a:t>и последующих годах на уровне не ниже 2016 </a:t>
            </a:r>
            <a:r>
              <a:rPr lang="ru-RU" sz="1800" dirty="0" smtClean="0">
                <a:solidFill>
                  <a:srgbClr val="003990"/>
                </a:solidFill>
              </a:rPr>
              <a:t>года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dirty="0" smtClean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990"/>
                </a:solidFill>
              </a:rPr>
              <a:t>внедрять </a:t>
            </a:r>
            <a:r>
              <a:rPr lang="ru-RU" altLang="ru-RU" sz="1800" b="1" dirty="0" smtClean="0">
                <a:solidFill>
                  <a:srgbClr val="003990"/>
                </a:solidFill>
              </a:rPr>
              <a:t>2-х </a:t>
            </a:r>
            <a:r>
              <a:rPr lang="ru-RU" altLang="ru-RU" sz="1800" b="1" dirty="0">
                <a:solidFill>
                  <a:srgbClr val="003990"/>
                </a:solidFill>
              </a:rPr>
              <a:t>и 3-х летнее финансирование </a:t>
            </a:r>
            <a:r>
              <a:rPr lang="ru-RU" altLang="ru-RU" sz="1800" dirty="0">
                <a:solidFill>
                  <a:srgbClr val="003990"/>
                </a:solidFill>
              </a:rPr>
              <a:t>программ и </a:t>
            </a:r>
            <a:r>
              <a:rPr lang="ru-RU" altLang="ru-RU" sz="1800" dirty="0" smtClean="0">
                <a:solidFill>
                  <a:srgbClr val="003990"/>
                </a:solidFill>
              </a:rPr>
              <a:t>проектов СО НКО</a:t>
            </a:r>
            <a:endParaRPr lang="ru-RU" altLang="ru-RU" sz="1800" dirty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dirty="0" smtClean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990"/>
                </a:solidFill>
              </a:rPr>
              <a:t>учитывать</a:t>
            </a:r>
            <a:r>
              <a:rPr lang="ru-RU" sz="1800" dirty="0" smtClean="0">
                <a:solidFill>
                  <a:srgbClr val="003990"/>
                </a:solidFill>
              </a:rPr>
              <a:t>, что субсидии СОНКО </a:t>
            </a:r>
            <a:r>
              <a:rPr lang="ru-RU" sz="1800" b="1" dirty="0" smtClean="0">
                <a:solidFill>
                  <a:srgbClr val="003990"/>
                </a:solidFill>
              </a:rPr>
              <a:t>не подлежат казначейскому сопровождению </a:t>
            </a:r>
            <a:r>
              <a:rPr lang="ru-RU" sz="1800" b="1" dirty="0" smtClean="0">
                <a:solidFill>
                  <a:srgbClr val="003990"/>
                </a:solidFill>
              </a:rPr>
              <a:t> </a:t>
            </a:r>
            <a:r>
              <a:rPr lang="ru-RU" sz="1800" dirty="0" smtClean="0">
                <a:solidFill>
                  <a:srgbClr val="003990"/>
                </a:solidFill>
              </a:rPr>
              <a:t>- </a:t>
            </a:r>
            <a:r>
              <a:rPr lang="ru-RU" sz="1800" dirty="0" smtClean="0">
                <a:solidFill>
                  <a:srgbClr val="003990"/>
                </a:solidFill>
              </a:rPr>
              <a:t>ч</a:t>
            </a:r>
            <a:r>
              <a:rPr lang="ru-RU" sz="1800" dirty="0" smtClean="0">
                <a:solidFill>
                  <a:srgbClr val="003990"/>
                </a:solidFill>
              </a:rPr>
              <a:t>. 3</a:t>
            </a:r>
            <a:r>
              <a:rPr lang="ru-RU" sz="1800" dirty="0">
                <a:solidFill>
                  <a:srgbClr val="003990"/>
                </a:solidFill>
              </a:rPr>
              <a:t>. ст. 5 </a:t>
            </a:r>
            <a:r>
              <a:rPr lang="ru-RU" sz="1800" dirty="0" smtClean="0">
                <a:solidFill>
                  <a:srgbClr val="003990"/>
                </a:solidFill>
              </a:rPr>
              <a:t>Федерального </a:t>
            </a:r>
            <a:r>
              <a:rPr lang="ru-RU" sz="1800" dirty="0">
                <a:solidFill>
                  <a:srgbClr val="003990"/>
                </a:solidFill>
              </a:rPr>
              <a:t>закона от 19.12.2016 N 415-ФЗ </a:t>
            </a:r>
            <a:r>
              <a:rPr lang="ru-RU" sz="1800" dirty="0" smtClean="0">
                <a:solidFill>
                  <a:srgbClr val="003990"/>
                </a:solidFill>
              </a:rPr>
              <a:t>«О </a:t>
            </a:r>
            <a:r>
              <a:rPr lang="ru-RU" sz="1800" dirty="0">
                <a:solidFill>
                  <a:srgbClr val="003990"/>
                </a:solidFill>
              </a:rPr>
              <a:t>федеральном бюджете на 2017 год и на плановый период 2018 и 2019 </a:t>
            </a:r>
            <a:r>
              <a:rPr lang="ru-RU" sz="1800" dirty="0" smtClean="0">
                <a:solidFill>
                  <a:srgbClr val="003990"/>
                </a:solidFill>
              </a:rPr>
              <a:t>гг.»</a:t>
            </a:r>
            <a:endParaRPr lang="ru-RU" sz="1800" dirty="0" smtClean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dirty="0" smtClean="0">
              <a:solidFill>
                <a:srgbClr val="00399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990"/>
                </a:solidFill>
              </a:rPr>
              <a:t>создавать </a:t>
            </a:r>
            <a:r>
              <a:rPr lang="ru-RU" sz="1800" dirty="0">
                <a:solidFill>
                  <a:srgbClr val="003990"/>
                </a:solidFill>
              </a:rPr>
              <a:t>и </a:t>
            </a:r>
            <a:r>
              <a:rPr lang="ru-RU" sz="1800" dirty="0" smtClean="0">
                <a:solidFill>
                  <a:srgbClr val="003990"/>
                </a:solidFill>
              </a:rPr>
              <a:t>развивать </a:t>
            </a:r>
            <a:r>
              <a:rPr lang="ru-RU" sz="1800" b="1" dirty="0" smtClean="0">
                <a:solidFill>
                  <a:srgbClr val="003990"/>
                </a:solidFill>
              </a:rPr>
              <a:t>ресурсные центры </a:t>
            </a:r>
            <a:r>
              <a:rPr lang="ru-RU" sz="1800" dirty="0" smtClean="0">
                <a:solidFill>
                  <a:srgbClr val="003990"/>
                </a:solidFill>
              </a:rPr>
              <a:t>СОНКО и центры </a:t>
            </a:r>
            <a:r>
              <a:rPr lang="ru-RU" sz="1800" dirty="0">
                <a:solidFill>
                  <a:srgbClr val="003990"/>
                </a:solidFill>
              </a:rPr>
              <a:t>инноваций социальной сферы как </a:t>
            </a:r>
            <a:r>
              <a:rPr lang="ru-RU" sz="1800" dirty="0" smtClean="0">
                <a:solidFill>
                  <a:srgbClr val="003990"/>
                </a:solidFill>
              </a:rPr>
              <a:t>инфраструктуру </a:t>
            </a:r>
            <a:r>
              <a:rPr lang="ru-RU" sz="1800" dirty="0">
                <a:solidFill>
                  <a:srgbClr val="003990"/>
                </a:solidFill>
              </a:rPr>
              <a:t>поддержки </a:t>
            </a:r>
            <a:r>
              <a:rPr lang="ru-RU" sz="1800" dirty="0" smtClean="0">
                <a:solidFill>
                  <a:srgbClr val="003990"/>
                </a:solidFill>
              </a:rPr>
              <a:t>СОНКО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700" dirty="0" smtClean="0">
              <a:solidFill>
                <a:srgbClr val="00399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03ED1CD-0C1A-4056-B99A-365D2BF081AD}" type="slidenum">
              <a:rPr lang="ru" smtClean="0"/>
              <a:pPr>
                <a:defRPr/>
              </a:pPr>
              <a:t>12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4930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89553" y="83131"/>
            <a:ext cx="8051210" cy="54158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2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Рейтинг субъектов Российской Федерации</a:t>
            </a:r>
            <a:r>
              <a:rPr lang="ru-RU" sz="2000" dirty="0">
                <a:solidFill>
                  <a:srgbClr val="0077C8"/>
                </a:solidFill>
                <a:ea typeface="+mn-ea"/>
              </a:rPr>
              <a:t/>
            </a:r>
            <a:br>
              <a:rPr lang="ru-RU" sz="2000" dirty="0">
                <a:solidFill>
                  <a:srgbClr val="0077C8"/>
                </a:solidFill>
                <a:ea typeface="+mn-ea"/>
              </a:rPr>
            </a:br>
            <a:r>
              <a:rPr lang="ru-RU" sz="2000" dirty="0">
                <a:solidFill>
                  <a:srgbClr val="0077C8"/>
                </a:solidFill>
                <a:ea typeface="+mn-ea"/>
              </a:rPr>
              <a:t/>
            </a:r>
            <a:br>
              <a:rPr lang="ru-RU" sz="2000" dirty="0">
                <a:solidFill>
                  <a:srgbClr val="0077C8"/>
                </a:solidFill>
                <a:ea typeface="+mn-ea"/>
              </a:rPr>
            </a:br>
            <a:endParaRPr lang="ru-RU" sz="2000" dirty="0">
              <a:solidFill>
                <a:srgbClr val="0077C8"/>
              </a:solidFill>
              <a:ea typeface="+mn-ea"/>
            </a:endParaRPr>
          </a:p>
        </p:txBody>
      </p:sp>
      <p:sp>
        <p:nvSpPr>
          <p:cNvPr id="25603" name="Rectangle 36"/>
          <p:cNvSpPr>
            <a:spLocks noChangeArrowheads="1"/>
          </p:cNvSpPr>
          <p:nvPr/>
        </p:nvSpPr>
        <p:spPr bwMode="auto">
          <a:xfrm>
            <a:off x="322529" y="827114"/>
            <a:ext cx="7961203" cy="377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 anchor="ctr">
            <a:spAutoFit/>
          </a:bodyPr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Распоряжение Правительства РФ от 19 июня 2017 г. №1284-р</a:t>
            </a: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Утвержден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перечень показателей, используемых для расчета рейтинга субъектов РФ по реализации механизмов поддержки СО НКО и социального предпринимательства, обеспечения доступа негосударственных организаций  к предоставлению услуг в социальной сфере и внедрению конкурентных способов оказания государственных (муниципальных) услуг в социальной сфере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Разделы:</a:t>
            </a:r>
          </a:p>
          <a:p>
            <a:pPr marL="289373" lvl="1" indent="-289373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Реализация механизмов поддержки социально ориентированных некоммерческих организаций и социального предпринимательства</a:t>
            </a:r>
          </a:p>
          <a:p>
            <a:pPr marL="289373" lvl="1" indent="-289373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Обеспечение доступа негосударственных организаций к предоставлению услуг в социальной сфере</a:t>
            </a:r>
          </a:p>
          <a:p>
            <a:pPr marL="289373" lvl="1" indent="-289373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Внедрение конкурентных способов оказания государственных (муниципальных) услуг в социальной сфере</a:t>
            </a:r>
            <a:endParaRPr lang="ru-RU" altLang="ru-RU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13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7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123950" y="0"/>
            <a:ext cx="6934707" cy="115522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Обеспечение доступа негосударственных организаций к предоставлению услуг в социальной сфере</a:t>
            </a:r>
            <a:r>
              <a:rPr lang="ru-RU" sz="2000" dirty="0">
                <a:solidFill>
                  <a:srgbClr val="0077C8"/>
                </a:solidFill>
                <a:ea typeface="+mn-ea"/>
              </a:rPr>
              <a:t/>
            </a:r>
            <a:br>
              <a:rPr lang="ru-RU" sz="2000" dirty="0">
                <a:solidFill>
                  <a:srgbClr val="0077C8"/>
                </a:solidFill>
                <a:ea typeface="+mn-ea"/>
              </a:rPr>
            </a:br>
            <a:r>
              <a:rPr lang="ru-RU" sz="2000" dirty="0">
                <a:solidFill>
                  <a:srgbClr val="0077C8"/>
                </a:solidFill>
                <a:ea typeface="+mn-ea"/>
              </a:rPr>
              <a:t/>
            </a:r>
            <a:br>
              <a:rPr lang="ru-RU" sz="2000" dirty="0">
                <a:solidFill>
                  <a:srgbClr val="0077C8"/>
                </a:solidFill>
                <a:ea typeface="+mn-ea"/>
              </a:rPr>
            </a:br>
            <a:r>
              <a:rPr lang="ru-RU" sz="1700" dirty="0"/>
              <a:t/>
            </a:r>
            <a:br>
              <a:rPr lang="ru-RU" sz="1700" dirty="0"/>
            </a:br>
            <a:endParaRPr lang="ru-RU" sz="1700" dirty="0"/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318408" y="1155225"/>
            <a:ext cx="7740250" cy="3648128"/>
          </a:xfrm>
          <a:prstGeom prst="rect">
            <a:avLst/>
          </a:prstGeom>
          <a:solidFill>
            <a:srgbClr val="EBF7FF"/>
          </a:solidFill>
          <a:ln>
            <a:noFill/>
          </a:ln>
        </p:spPr>
        <p:txBody>
          <a:bodyPr wrap="square" lIns="77166" tIns="38583" rIns="77166" bIns="38583">
            <a:spAutoFit/>
          </a:bodyPr>
          <a:lstStyle/>
          <a:p>
            <a:pPr marL="289373" indent="-289373" algn="just">
              <a:buFont typeface="Arial" charset="0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Снижение административных барьеров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для социально ориентированных некоммерческих организаций – поставщиков услуг в социальной сфере</a:t>
            </a:r>
          </a:p>
          <a:p>
            <a:pPr marL="289373" indent="-289373" algn="just">
              <a:buFont typeface="Arial" charset="0"/>
              <a:buAutoNum type="arabicPeriod"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algn="just">
              <a:buFont typeface="Arial" charset="0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Реструктуризация сети государственных учреждений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 целью передачи оказания социальных услуг негосударственным поставщикам</a:t>
            </a:r>
          </a:p>
          <a:p>
            <a:pPr marL="289373" indent="-289373" algn="just">
              <a:buFont typeface="Arial" charset="0"/>
              <a:buAutoNum type="arabicPeriod"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algn="just">
              <a:buFont typeface="Arial" charset="0"/>
              <a:buAutoNum type="arabicPeriod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Разработка экономически обоснованных нормативов (тарифов)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на оказание услуг в социальной сфере за счет бюджетных средств</a:t>
            </a:r>
          </a:p>
          <a:p>
            <a:pPr marL="289373" indent="-289373" algn="just">
              <a:buFont typeface="Arial" charset="0"/>
              <a:buAutoNum type="arabicPeriod"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algn="just">
              <a:buFont typeface="Arial" charset="0"/>
              <a:buAutoNum type="arabicPeriod"/>
            </a:pPr>
            <a:endParaRPr lang="ru-RU" cap="all" dirty="0">
              <a:solidFill>
                <a:srgbClr val="0077C8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14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7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76249" y="809624"/>
            <a:ext cx="7376235" cy="1114426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Реструктуризация сети государственных учреждений в социальной сфере с целью передачи оказания социальных услуг негосударственным поставщикам</a:t>
            </a:r>
            <a:b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</a:b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/>
            </a:r>
            <a:b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</a:b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441693" y="2057400"/>
            <a:ext cx="7893697" cy="2078467"/>
          </a:xfrm>
          <a:prstGeom prst="rect">
            <a:avLst/>
          </a:prstGeom>
          <a:solidFill>
            <a:srgbClr val="EBF7FF"/>
          </a:solidFill>
          <a:ln>
            <a:noFill/>
          </a:ln>
        </p:spPr>
        <p:txBody>
          <a:bodyPr lIns="77166" tIns="38583" rIns="77166" bIns="38583">
            <a:spAutoFit/>
          </a:bodyPr>
          <a:lstStyle/>
          <a:p>
            <a:pPr marL="289373" indent="-289373">
              <a:buFont typeface="Arial" charset="0"/>
              <a:buAutoNum type="arabicPeriod"/>
            </a:pPr>
            <a:endParaRPr lang="ru-RU" sz="1200" cap="all" dirty="0">
              <a:solidFill>
                <a:srgbClr val="0077C8"/>
              </a:solidFill>
              <a:latin typeface="Arial"/>
              <a:cs typeface="Arial"/>
            </a:endParaRPr>
          </a:p>
          <a:p>
            <a:pPr marL="289373" indent="-289373">
              <a:buFont typeface="Arial" charset="0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Развитие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стационарозамещающих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технологий</a:t>
            </a:r>
          </a:p>
          <a:p>
            <a:pPr marL="289373" indent="-289373">
              <a:buFont typeface="Arial" charset="0"/>
              <a:buAutoNum type="arabicPeriod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>
              <a:buFont typeface="Arial" charset="0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Внедрение технологий раннего вмешательства</a:t>
            </a:r>
          </a:p>
          <a:p>
            <a:pPr marL="289373" indent="-289373">
              <a:buFont typeface="Arial" charset="0"/>
              <a:buAutoNum type="arabicPeriod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>
              <a:buFont typeface="Arial" charset="0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Развитие профилактических технологий</a:t>
            </a:r>
          </a:p>
          <a:p>
            <a:pPr marL="289373" indent="-289373">
              <a:buFont typeface="Arial" charset="0"/>
              <a:buAutoNum type="arabicPeriod"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15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9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33399" y="612890"/>
            <a:ext cx="7391907" cy="739660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ru-RU" sz="2000" cap="none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Реструктуризация сети государственных учреждений в социальной сфере с целью передачи оказания социальных услуг негосударственным поставщикам</a:t>
            </a:r>
            <a:r>
              <a:rPr lang="ru-RU" sz="1500" dirty="0">
                <a:solidFill>
                  <a:srgbClr val="283583"/>
                </a:solidFill>
              </a:rPr>
              <a:t/>
            </a:r>
            <a:br>
              <a:rPr lang="ru-RU" sz="1500" dirty="0">
                <a:solidFill>
                  <a:srgbClr val="283583"/>
                </a:solidFill>
              </a:rPr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3531" y="1831525"/>
            <a:ext cx="7961203" cy="3032575"/>
          </a:xfrm>
          <a:prstGeom prst="rect">
            <a:avLst/>
          </a:prstGeom>
        </p:spPr>
        <p:txBody>
          <a:bodyPr lIns="77166" tIns="38583" rIns="77166" bIns="38583">
            <a:spAutoFit/>
          </a:bodyPr>
          <a:lstStyle/>
          <a:p>
            <a:pPr algn="just">
              <a:defRPr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Пермский край </a:t>
            </a:r>
          </a:p>
          <a:p>
            <a:pPr algn="just"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41144" indent="-241144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«семья для пожилого» – количество участников технологии в 2016 г. 1565 человек – 3300 рублей на дееспособного и 5000 рублей на недееспособного гражданина –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 4 раза дешевле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 чем содержание граждан в учреждении. </a:t>
            </a:r>
          </a:p>
          <a:p>
            <a:pPr marL="241144" indent="-241144" algn="just"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41144" indent="-241144" algn="just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На эти цели ежегодно с 2013 года направляется порядка 60 млн. Руб. Если сравнить со стоимостью обслуживания в стационарном учреждении,  то экономия составляет 75 %, или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порядка 200 млн. руб. 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год. </a:t>
            </a:r>
          </a:p>
          <a:p>
            <a:pPr marL="241144" indent="-241144" algn="just">
              <a:buFont typeface="Arial" pitchFamily="34" charset="0"/>
              <a:buChar char="•"/>
              <a:defRPr/>
            </a:pPr>
            <a:endParaRPr lang="ru-RU" b="1" u="sng" dirty="0">
              <a:solidFill>
                <a:srgbClr val="283583"/>
              </a:solidFill>
            </a:endParaRPr>
          </a:p>
          <a:p>
            <a:pPr marL="241144" indent="-241144" algn="just">
              <a:buFont typeface="Arial" pitchFamily="34" charset="0"/>
              <a:buChar char="•"/>
              <a:defRPr/>
            </a:pPr>
            <a:endParaRPr lang="ru-RU" b="1" u="sng" dirty="0">
              <a:solidFill>
                <a:srgbClr val="283583"/>
              </a:solidFill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16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4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162050" y="161925"/>
            <a:ext cx="6699960" cy="693764"/>
          </a:xfrm>
        </p:spPr>
        <p:txBody>
          <a:bodyPr/>
          <a:lstStyle/>
          <a:p>
            <a:pPr marL="289373" indent="-289373" algn="ctr"/>
            <a:r>
              <a:rPr lang="ru-RU" altLang="ru-RU" sz="2000" cap="none" dirty="0" smtClean="0">
                <a:solidFill>
                  <a:schemeClr val="accent1">
                    <a:lumMod val="75000"/>
                  </a:schemeClr>
                </a:solidFill>
              </a:rPr>
              <a:t>Стандарт АСИ по развитию </a:t>
            </a:r>
            <a:r>
              <a:rPr lang="ru-RU" altLang="ru-RU" sz="2000" cap="none" dirty="0" err="1" smtClean="0">
                <a:solidFill>
                  <a:schemeClr val="accent1">
                    <a:lumMod val="75000"/>
                  </a:schemeClr>
                </a:solidFill>
              </a:rPr>
              <a:t>волонтерства</a:t>
            </a:r>
            <a:endParaRPr lang="ru-RU" altLang="ru-RU" sz="2000" cap="none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05518" y="1342132"/>
            <a:ext cx="8165221" cy="29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/>
          <a:p>
            <a:pPr marL="241144" indent="-241144" algn="just">
              <a:buFont typeface="Arial" charset="0"/>
              <a:buChar char="•"/>
            </a:pPr>
            <a:endParaRPr lang="ru-RU" sz="1400" b="1">
              <a:solidFill>
                <a:srgbClr val="283583"/>
              </a:solidFill>
            </a:endParaRPr>
          </a:p>
        </p:txBody>
      </p:sp>
      <p:sp>
        <p:nvSpPr>
          <p:cNvPr id="24580" name="Rectangle 36"/>
          <p:cNvSpPr>
            <a:spLocks noChangeArrowheads="1"/>
          </p:cNvSpPr>
          <p:nvPr/>
        </p:nvSpPr>
        <p:spPr bwMode="auto">
          <a:xfrm>
            <a:off x="414037" y="885038"/>
            <a:ext cx="8226726" cy="3771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7166" tIns="38583" rIns="77166" bIns="38583" anchor="ctr">
            <a:spAutoFit/>
          </a:bodyPr>
          <a:lstStyle/>
          <a:p>
            <a:r>
              <a:rPr lang="ru-RU" dirty="0" smtClean="0">
                <a:solidFill>
                  <a:srgbClr val="003990"/>
                </a:solidFill>
              </a:rPr>
              <a:t>✔Шаг 1. Принятие </a:t>
            </a:r>
            <a:r>
              <a:rPr lang="ru-RU" b="1" dirty="0" smtClean="0">
                <a:solidFill>
                  <a:srgbClr val="003990"/>
                </a:solidFill>
              </a:rPr>
              <a:t>регламента взаимодействия </a:t>
            </a:r>
            <a:r>
              <a:rPr lang="ru-RU" dirty="0" smtClean="0">
                <a:solidFill>
                  <a:srgbClr val="003990"/>
                </a:solidFill>
              </a:rPr>
              <a:t>региональных органов государственной власти с СО НКО, добровольческими организациями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2. </a:t>
            </a:r>
            <a:r>
              <a:rPr lang="ru-RU" b="1" dirty="0" smtClean="0">
                <a:solidFill>
                  <a:srgbClr val="003990"/>
                </a:solidFill>
              </a:rPr>
              <a:t>Назначение ответственного </a:t>
            </a:r>
            <a:r>
              <a:rPr lang="ru-RU" dirty="0" smtClean="0">
                <a:solidFill>
                  <a:srgbClr val="003990"/>
                </a:solidFill>
              </a:rPr>
              <a:t>за развитие добровольчества в регионе на уровне не ниже заместителя главы субъекта РФ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3. Создание </a:t>
            </a:r>
            <a:r>
              <a:rPr lang="ru-RU" b="1" dirty="0" smtClean="0">
                <a:solidFill>
                  <a:srgbClr val="003990"/>
                </a:solidFill>
              </a:rPr>
              <a:t>совета</a:t>
            </a:r>
            <a:r>
              <a:rPr lang="ru-RU" dirty="0" smtClean="0">
                <a:solidFill>
                  <a:srgbClr val="003990"/>
                </a:solidFill>
              </a:rPr>
              <a:t> по вопросам добровольчества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4. Открытие </a:t>
            </a:r>
            <a:r>
              <a:rPr lang="ru-RU" b="1" dirty="0" smtClean="0">
                <a:solidFill>
                  <a:srgbClr val="003990"/>
                </a:solidFill>
              </a:rPr>
              <a:t>ресурсных центров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5. Предоставление </a:t>
            </a:r>
            <a:r>
              <a:rPr lang="ru-RU" b="1" dirty="0" smtClean="0">
                <a:solidFill>
                  <a:srgbClr val="003990"/>
                </a:solidFill>
              </a:rPr>
              <a:t>субсидий и грантов </a:t>
            </a:r>
            <a:r>
              <a:rPr lang="ru-RU" dirty="0" smtClean="0">
                <a:solidFill>
                  <a:srgbClr val="003990"/>
                </a:solidFill>
              </a:rPr>
              <a:t>добровольческим организациям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6. Оказание </a:t>
            </a:r>
            <a:r>
              <a:rPr lang="ru-RU" b="1" dirty="0" smtClean="0">
                <a:solidFill>
                  <a:srgbClr val="003990"/>
                </a:solidFill>
              </a:rPr>
              <a:t>информационной поддержки </a:t>
            </a:r>
            <a:r>
              <a:rPr lang="ru-RU" dirty="0" smtClean="0">
                <a:solidFill>
                  <a:srgbClr val="003990"/>
                </a:solidFill>
              </a:rPr>
              <a:t>и популяризации добровольчества 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7. </a:t>
            </a:r>
            <a:r>
              <a:rPr lang="ru-RU" b="1" dirty="0" smtClean="0">
                <a:solidFill>
                  <a:srgbClr val="003990"/>
                </a:solidFill>
              </a:rPr>
              <a:t>Подготовка</a:t>
            </a:r>
            <a:r>
              <a:rPr lang="ru-RU" dirty="0" smtClean="0">
                <a:solidFill>
                  <a:srgbClr val="003990"/>
                </a:solidFill>
              </a:rPr>
              <a:t> добровольцев и должностных лиц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8. Разработка </a:t>
            </a:r>
            <a:r>
              <a:rPr lang="ru-RU" b="1" dirty="0" smtClean="0">
                <a:solidFill>
                  <a:srgbClr val="003990"/>
                </a:solidFill>
              </a:rPr>
              <a:t>мер поощрения </a:t>
            </a:r>
            <a:r>
              <a:rPr lang="ru-RU" dirty="0" smtClean="0">
                <a:solidFill>
                  <a:srgbClr val="003990"/>
                </a:solidFill>
              </a:rPr>
              <a:t>добровольцев</a:t>
            </a:r>
          </a:p>
          <a:p>
            <a:r>
              <a:rPr lang="ru-RU" dirty="0" smtClean="0">
                <a:solidFill>
                  <a:srgbClr val="003990"/>
                </a:solidFill>
              </a:rPr>
              <a:t>✔Шаг 9.</a:t>
            </a:r>
            <a:r>
              <a:rPr lang="ru-RU" b="1" dirty="0" smtClean="0">
                <a:solidFill>
                  <a:srgbClr val="003990"/>
                </a:solidFill>
              </a:rPr>
              <a:t> Оценка </a:t>
            </a:r>
            <a:r>
              <a:rPr lang="ru-RU" dirty="0" smtClean="0">
                <a:solidFill>
                  <a:srgbClr val="003990"/>
                </a:solidFill>
              </a:rPr>
              <a:t>внедрения стандарта</a:t>
            </a:r>
          </a:p>
          <a:p>
            <a:pPr marL="289373" indent="-289373"/>
            <a:r>
              <a:rPr lang="ru-RU" altLang="ru-RU" sz="80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ru-RU" altLang="ru-RU" sz="8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algn="ctr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День добровольца (волонтера) – 5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декабря</a:t>
            </a:r>
          </a:p>
          <a:p>
            <a:pPr marL="289373" indent="-289373" algn="ctr"/>
            <a:endParaRPr lang="ru-RU" altLang="ru-RU" sz="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89373" indent="-289373" algn="ctr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Год добровольца (волонтера) – 2018!</a:t>
            </a: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7781925" y="353922"/>
            <a:ext cx="55346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17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22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700003" y="1763088"/>
            <a:ext cx="5083513" cy="1693531"/>
          </a:xfrm>
        </p:spPr>
        <p:txBody>
          <a:bodyPr/>
          <a:lstStyle/>
          <a:p>
            <a:r>
              <a:rPr lang="ru-RU" dirty="0" smtClean="0"/>
              <a:t>благодарю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8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81100" y="294147"/>
            <a:ext cx="6924675" cy="318743"/>
          </a:xfrm>
        </p:spPr>
        <p:txBody>
          <a:bodyPr>
            <a:noAutofit/>
          </a:bodyPr>
          <a:lstStyle/>
          <a:p>
            <a:r>
              <a:rPr lang="ru-RU" sz="1800" b="1" cap="none" dirty="0" smtClean="0"/>
              <a:t>         Развитие сектора СО НКО </a:t>
            </a:r>
            <a:r>
              <a:rPr lang="ru-RU" sz="1800" b="1" dirty="0" smtClean="0"/>
              <a:t>(2011-2016</a:t>
            </a:r>
            <a:r>
              <a:rPr lang="ru-RU" sz="1800" b="1" cap="none" dirty="0" smtClean="0"/>
              <a:t> гг.), Росстат</a:t>
            </a:r>
            <a:endParaRPr lang="ru-RU" sz="1800" cap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005122261"/>
              </p:ext>
            </p:extLst>
          </p:nvPr>
        </p:nvGraphicFramePr>
        <p:xfrm>
          <a:off x="38100" y="806185"/>
          <a:ext cx="8572500" cy="406489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90825"/>
                <a:gridCol w="971550"/>
                <a:gridCol w="981075"/>
                <a:gridCol w="962025"/>
                <a:gridCol w="923925"/>
                <a:gridCol w="942975"/>
                <a:gridCol w="1000125"/>
              </a:tblGrid>
              <a:tr h="20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</a:tr>
              <a:tr h="580654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Количество социально ориентированных НКО (тыс.)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140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143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Динамика в отчетном году к предыдущему году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11,7%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4,8%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6%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2%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Средняя численность работников и добровольцев (тыс.)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1 734  </a:t>
                      </a:r>
                    </a:p>
                  </a:txBody>
                  <a:tcPr marL="9525" marR="9525" marT="9525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2 131  </a:t>
                      </a:r>
                    </a:p>
                  </a:txBody>
                  <a:tcPr marL="9525" marR="9525" marT="9525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3 248 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3 434 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4 268  </a:t>
                      </a:r>
                    </a:p>
                  </a:txBody>
                  <a:tcPr marL="9525" marR="9525" marT="714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4 472</a:t>
                      </a:r>
                    </a:p>
                  </a:txBody>
                  <a:tcPr marL="9525" marR="9525" marT="714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Динамика в отчетном году к предыдущему году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22,9%</a:t>
                      </a:r>
                    </a:p>
                  </a:txBody>
                  <a:tcPr marL="9525" marR="9525" marT="9525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24%</a:t>
                      </a:r>
                    </a:p>
                  </a:txBody>
                  <a:tcPr marL="9525" marR="9525" marT="714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4,7%</a:t>
                      </a:r>
                    </a:p>
                  </a:txBody>
                  <a:tcPr marL="9525" marR="9525" marT="714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из них: средняя численность добровольцев (тыс.)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1 147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1 549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2 229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2 444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3 277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3 800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5794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Динамика в отчетном году к предыдущему году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35,1%</a:t>
                      </a:r>
                    </a:p>
                  </a:txBody>
                  <a:tcPr marL="9524" marR="9524" marT="9526" marB="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43,9%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9,6%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34 %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9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15,9%</a:t>
                      </a:r>
                    </a:p>
                  </a:txBody>
                  <a:tcPr marL="9524" marR="9524" marT="714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6893061" y="301988"/>
            <a:ext cx="878794" cy="38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166" tIns="38583" rIns="77166" bIns="38583">
            <a:spAutoFit/>
          </a:bodyPr>
          <a:lstStyle/>
          <a:p>
            <a:pPr algn="ctr"/>
            <a:r>
              <a:rPr lang="ru-RU" sz="2000" b="1" cap="all" dirty="0">
                <a:solidFill>
                  <a:srgbClr val="0077C8"/>
                </a:solidFill>
                <a:latin typeface="Arial"/>
                <a:cs typeface="Arial"/>
              </a:rPr>
              <a:t>Цели</a:t>
            </a:r>
          </a:p>
        </p:txBody>
      </p:sp>
      <p:sp>
        <p:nvSpPr>
          <p:cNvPr id="18438" name="Прямоугольник 3"/>
          <p:cNvSpPr>
            <a:spLocks noChangeArrowheads="1"/>
          </p:cNvSpPr>
          <p:nvPr/>
        </p:nvSpPr>
        <p:spPr bwMode="auto">
          <a:xfrm>
            <a:off x="373534" y="2830636"/>
            <a:ext cx="7835191" cy="26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/>
          <a:p>
            <a:r>
              <a:rPr lang="ru-RU" sz="1200" dirty="0">
                <a:solidFill>
                  <a:srgbClr val="283583"/>
                </a:solidFill>
              </a:rPr>
              <a:t>	</a:t>
            </a:r>
            <a:endParaRPr lang="ru-RU" sz="1200" i="1" dirty="0">
              <a:solidFill>
                <a:srgbClr val="283583"/>
              </a:solidFill>
            </a:endParaRP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3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0" y="825500"/>
            <a:ext cx="4199173" cy="4038600"/>
          </a:xfrm>
          <a:prstGeom prst="snip2DiagRect">
            <a:avLst/>
          </a:prstGeom>
          <a:solidFill>
            <a:srgbClr val="0077C8">
              <a:alpha val="1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3990"/>
                </a:solidFill>
              </a:rPr>
              <a:t>«…считаю правильным поэтапно направлять некоммерческим организациям</a:t>
            </a:r>
            <a:br>
              <a:rPr lang="ru-RU" dirty="0">
                <a:solidFill>
                  <a:srgbClr val="003990"/>
                </a:solidFill>
              </a:rPr>
            </a:br>
            <a:r>
              <a:rPr lang="ru-RU" b="1" dirty="0">
                <a:solidFill>
                  <a:srgbClr val="003990"/>
                </a:solidFill>
              </a:rPr>
              <a:t>до 10 процентов </a:t>
            </a:r>
            <a:r>
              <a:rPr lang="ru-RU" dirty="0">
                <a:solidFill>
                  <a:srgbClr val="003990"/>
                </a:solidFill>
              </a:rPr>
              <a:t>средств региональных и муниципальных социальных программ, чтобы </a:t>
            </a:r>
            <a:r>
              <a:rPr lang="ru-RU" b="1" dirty="0">
                <a:solidFill>
                  <a:srgbClr val="003990"/>
                </a:solidFill>
              </a:rPr>
              <a:t>НКО могли участвовать в оказании социальных услуг, которые финансируются за счёт бюджетов</a:t>
            </a:r>
            <a:r>
              <a:rPr lang="ru-RU" dirty="0">
                <a:solidFill>
                  <a:srgbClr val="003990"/>
                </a:solidFill>
              </a:rPr>
              <a:t>.» </a:t>
            </a:r>
          </a:p>
          <a:p>
            <a:endParaRPr lang="ru-RU" dirty="0">
              <a:solidFill>
                <a:srgbClr val="003990"/>
              </a:solidFill>
            </a:endParaRPr>
          </a:p>
          <a:p>
            <a:endParaRPr lang="ru-RU" i="1" dirty="0" smtClean="0">
              <a:solidFill>
                <a:srgbClr val="003990"/>
              </a:solidFill>
            </a:endParaRPr>
          </a:p>
          <a:p>
            <a:endParaRPr lang="ru-RU" i="1" dirty="0" smtClean="0">
              <a:solidFill>
                <a:srgbClr val="003990"/>
              </a:solidFill>
            </a:endParaRPr>
          </a:p>
          <a:p>
            <a:r>
              <a:rPr lang="ru-RU" i="1" dirty="0" smtClean="0">
                <a:solidFill>
                  <a:srgbClr val="003990"/>
                </a:solidFill>
              </a:rPr>
              <a:t>Послание </a:t>
            </a:r>
            <a:r>
              <a:rPr lang="ru-RU" i="1" dirty="0">
                <a:solidFill>
                  <a:srgbClr val="003990"/>
                </a:solidFill>
              </a:rPr>
              <a:t>Президента Российской Федерации Федеральному Собранию         3 декабря 2015 г.</a:t>
            </a:r>
          </a:p>
          <a:p>
            <a:pPr marL="0" lvl="2">
              <a:buClr>
                <a:srgbClr val="0077C8"/>
              </a:buClr>
              <a:buSzPct val="80000"/>
            </a:pPr>
            <a:endParaRPr lang="ru-RU" sz="1200" dirty="0" smtClean="0">
              <a:solidFill>
                <a:srgbClr val="003990"/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4199173" y="687683"/>
            <a:ext cx="4278077" cy="4176417"/>
          </a:xfrm>
          <a:prstGeom prst="snip2DiagRect">
            <a:avLst/>
          </a:prstGeom>
          <a:noFill/>
          <a:ln>
            <a:solidFill>
              <a:srgbClr val="0077C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	«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Я хочу, чтобы меня услышали и губернаторы, и муниципальные власти. Я прошу вас, что называется, не жадничать, не отдавать по привычке, по накатанной предпочтения исключительно казённым структурам,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а по максимуму привлекать к исполнению социальных услуг и некоммерческие организации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	Давайте прямо скажем, у них ещё глаз не 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замылился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, очень важно сердечное отношение к людям. И давайте вместе держать эти вопросы под особым контролем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.»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Послание Президента Российской Федерации Федеральному Собранию          1 декабря 2016 г.</a:t>
            </a:r>
          </a:p>
          <a:p>
            <a:pPr marL="0" lvl="2">
              <a:buClr>
                <a:srgbClr val="0077C8"/>
              </a:buClr>
              <a:buSzPct val="80000"/>
            </a:pPr>
            <a:endParaRPr lang="ru-RU" sz="14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55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890"/>
            <a:ext cx="4969939" cy="14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23"/>
          <p:cNvSpPr txBox="1">
            <a:spLocks noChangeArrowheads="1"/>
          </p:cNvSpPr>
          <p:nvPr/>
        </p:nvSpPr>
        <p:spPr bwMode="auto">
          <a:xfrm>
            <a:off x="2490220" y="3864257"/>
            <a:ext cx="2754243" cy="2625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2499221" y="2922964"/>
            <a:ext cx="237021" cy="13705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019" y="2228254"/>
            <a:ext cx="900079" cy="185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66" tIns="38583" rIns="77166" bIns="38583"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343" name="Прямоугольник 21"/>
          <p:cNvSpPr>
            <a:spLocks noChangeArrowheads="1"/>
          </p:cNvSpPr>
          <p:nvPr/>
        </p:nvSpPr>
        <p:spPr bwMode="auto">
          <a:xfrm>
            <a:off x="1054594" y="2432050"/>
            <a:ext cx="7077625" cy="27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/>
          <a:p>
            <a:pPr eaLnBrk="0" hangingPunct="0"/>
            <a:endParaRPr lang="ru-RU" altLang="ru-RU" sz="1300" i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76943"/>
              </p:ext>
            </p:extLst>
          </p:nvPr>
        </p:nvGraphicFramePr>
        <p:xfrm>
          <a:off x="95252" y="981831"/>
          <a:ext cx="8467724" cy="3694892"/>
        </p:xfrm>
        <a:graphic>
          <a:graphicData uri="http://schemas.openxmlformats.org/drawingml/2006/table">
            <a:tbl>
              <a:tblPr/>
              <a:tblGrid>
                <a:gridCol w="2066923"/>
                <a:gridCol w="2000250"/>
                <a:gridCol w="2166957"/>
                <a:gridCol w="2233594"/>
              </a:tblGrid>
              <a:tr h="869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83583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1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Направления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Количество СОНКО – поставщиков услуг, единиц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Объем средств бюджетов, фактически переданных НКО на оказание услуг   (млн. руб.)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  2016 г.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июль 2017 г.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</a:tr>
              <a:tr h="48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Социальная защита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400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 960,6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1 151,9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Образование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460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4 000,0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2 139,6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Культура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175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2 081,2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 919,8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Охрана здоровья (без ОМС)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38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    19,5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   29,0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Физическая культура и спорт 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277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3 193,8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2 191,5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Итого: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1350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10 255,1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6 431,8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23975" y="0"/>
            <a:ext cx="6543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Услуги социальной сферы, переданные НКО на реализацию в субъектах Российской Федерации</a:t>
            </a: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(на основе данных, полученных из 81 региона)</a:t>
            </a:r>
            <a:endParaRPr lang="ru-RU" altLang="ru-RU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4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2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366340" y="719344"/>
            <a:ext cx="7777535" cy="110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166" tIns="38583" rIns="77166" bIns="38583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Количество негосударственных организаций, включенных в реестр поставщиков социальных услуг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(По информации, представленной в Минтруд России субъектами РФ)</a:t>
            </a:r>
            <a:r>
              <a:rPr lang="ru-RU" sz="1100" cap="all" dirty="0">
                <a:solidFill>
                  <a:srgbClr val="0077C8"/>
                </a:solidFill>
                <a:latin typeface="Arial"/>
                <a:cs typeface="Arial"/>
              </a:rPr>
              <a:t/>
            </a:r>
            <a:br>
              <a:rPr lang="ru-RU" sz="1100" cap="all" dirty="0">
                <a:solidFill>
                  <a:srgbClr val="0077C8"/>
                </a:solidFill>
                <a:latin typeface="Arial"/>
                <a:cs typeface="Arial"/>
              </a:rPr>
            </a:br>
            <a:endParaRPr lang="ru-RU" sz="1100" cap="all" dirty="0">
              <a:solidFill>
                <a:srgbClr val="0077C8"/>
              </a:solidFill>
              <a:latin typeface="Arial"/>
              <a:cs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466568"/>
              </p:ext>
            </p:extLst>
          </p:nvPr>
        </p:nvGraphicFramePr>
        <p:xfrm>
          <a:off x="66675" y="1695709"/>
          <a:ext cx="8524875" cy="2423922"/>
        </p:xfrm>
        <a:graphic>
          <a:graphicData uri="http://schemas.openxmlformats.org/drawingml/2006/table">
            <a:tbl>
              <a:tblPr/>
              <a:tblGrid>
                <a:gridCol w="2476500"/>
                <a:gridCol w="2181225"/>
                <a:gridCol w="2162175"/>
                <a:gridCol w="1704975"/>
              </a:tblGrid>
              <a:tr h="8546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83583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charset="0"/>
                      </a:endParaRP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4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На 1 января 2016 г.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На 1 января 2017 г.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Прирост (%)</a:t>
                      </a:r>
                    </a:p>
                  </a:txBody>
                  <a:tcPr marL="64806" marR="648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</a:tr>
              <a:tr h="460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Негосударственные организации, единиц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547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1047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91,4 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В т.ч. НКО, единиц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377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705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87,0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Доля НКО в числе негосударственных организаций  (%)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68,9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67,3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 charset="0"/>
                        </a:rPr>
                        <a:t>   </a:t>
                      </a:r>
                    </a:p>
                  </a:txBody>
                  <a:tcPr marL="64806" marR="6480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5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7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890"/>
            <a:ext cx="4969939" cy="28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2490220" y="3864257"/>
            <a:ext cx="2754243" cy="2625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6388" name="Text Box 25"/>
          <p:cNvSpPr txBox="1">
            <a:spLocks noChangeArrowheads="1"/>
          </p:cNvSpPr>
          <p:nvPr/>
        </p:nvSpPr>
        <p:spPr bwMode="auto">
          <a:xfrm>
            <a:off x="2499221" y="2922964"/>
            <a:ext cx="237021" cy="13705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019" y="2228254"/>
            <a:ext cx="900079" cy="185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66" tIns="38583" rIns="77166" bIns="38583"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390" name="Прямоугольник 1"/>
          <p:cNvSpPr>
            <a:spLocks noChangeArrowheads="1"/>
          </p:cNvSpPr>
          <p:nvPr/>
        </p:nvSpPr>
        <p:spPr bwMode="auto">
          <a:xfrm>
            <a:off x="-192017" y="180975"/>
            <a:ext cx="8823253" cy="41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166" tIns="38583" rIns="77166" bIns="38583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Президентские гранты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6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82986"/>
              </p:ext>
            </p:extLst>
          </p:nvPr>
        </p:nvGraphicFramePr>
        <p:xfrm>
          <a:off x="5220" y="895353"/>
          <a:ext cx="8626017" cy="3611160"/>
        </p:xfrm>
        <a:graphic>
          <a:graphicData uri="http://schemas.openxmlformats.org/drawingml/2006/table">
            <a:tbl>
              <a:tblPr/>
              <a:tblGrid>
                <a:gridCol w="2015640"/>
                <a:gridCol w="1549946"/>
                <a:gridCol w="2575541"/>
                <a:gridCol w="2484890"/>
              </a:tblGrid>
              <a:tr h="59664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8765" marR="8765" marT="657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Год</a:t>
                      </a:r>
                    </a:p>
                  </a:txBody>
                  <a:tcPr marL="8765" marR="8765" marT="657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Поданные проекты</a:t>
                      </a:r>
                    </a:p>
                  </a:txBody>
                  <a:tcPr marL="8765" marR="8765" marT="657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Поддержанные проекты</a:t>
                      </a:r>
                    </a:p>
                  </a:txBody>
                  <a:tcPr marL="8765" marR="8765" marT="657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Сумма грантов,            млн. руб.</a:t>
                      </a:r>
                    </a:p>
                  </a:txBody>
                  <a:tcPr marL="8765" marR="8765" marT="657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05">
                <a:tc>
                  <a:txBody>
                    <a:bodyPr/>
                    <a:lstStyle/>
                    <a:p>
                      <a:pPr marL="72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2016 (1-4 конкурс)</a:t>
                      </a: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15 704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1 581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4 589,9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001" marR="81007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05">
                <a:tc>
                  <a:txBody>
                    <a:bodyPr/>
                    <a:lstStyle/>
                    <a:p>
                      <a:pPr marL="72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2017 (1-2 конкурс)</a:t>
                      </a: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16 166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3 213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(из них 83,86 % - региональные организации)</a:t>
                      </a:r>
                    </a:p>
                  </a:txBody>
                  <a:tcPr marL="9001" marR="9001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6 653,8</a:t>
                      </a:r>
                      <a:endParaRPr lang="ru-RU" sz="1800" b="1" i="0" kern="120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001" marR="81007" marT="675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372">
                <a:tc>
                  <a:txBody>
                    <a:bodyPr/>
                    <a:lstStyle/>
                    <a:p>
                      <a:pPr marL="72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Рост к    </a:t>
                      </a:r>
                    </a:p>
                    <a:p>
                      <a:pPr marL="72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предыдущему </a:t>
                      </a:r>
                    </a:p>
                    <a:p>
                      <a:pPr marL="72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году, раз</a:t>
                      </a:r>
                    </a:p>
                  </a:txBody>
                  <a:tcPr marL="9525" marR="9525" marT="952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1,03</a:t>
                      </a:r>
                    </a:p>
                  </a:txBody>
                  <a:tcPr marL="9525" marR="9525" marT="952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2,04</a:t>
                      </a:r>
                      <a:endParaRPr lang="ru-RU" altLang="ru-RU" sz="1800" b="1" i="0" kern="1200" cap="none" dirty="0" smtClean="0">
                        <a:solidFill>
                          <a:srgbClr val="C00000"/>
                        </a:solidFill>
                        <a:latin typeface="Arial"/>
                        <a:ea typeface="+mn-ea"/>
                        <a:cs typeface="Arial"/>
                        <a:sym typeface="Arial" charset="0"/>
                      </a:endParaRPr>
                    </a:p>
                  </a:txBody>
                  <a:tcPr marL="9525" marR="9525" marT="952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i="0" kern="1200" cap="none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1,45</a:t>
                      </a:r>
                    </a:p>
                  </a:txBody>
                  <a:tcPr marL="9525" marR="85723" marT="952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7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890"/>
            <a:ext cx="4969939" cy="28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2490220" y="3864257"/>
            <a:ext cx="2754243" cy="2625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6388" name="Text Box 25"/>
          <p:cNvSpPr txBox="1">
            <a:spLocks noChangeArrowheads="1"/>
          </p:cNvSpPr>
          <p:nvPr/>
        </p:nvSpPr>
        <p:spPr bwMode="auto">
          <a:xfrm>
            <a:off x="2499221" y="2922964"/>
            <a:ext cx="237021" cy="13705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66" tIns="38583" rIns="77166" bIns="385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019" y="2228254"/>
            <a:ext cx="900079" cy="185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66" tIns="38583" rIns="77166" bIns="38583"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390" name="Прямоугольник 1"/>
          <p:cNvSpPr>
            <a:spLocks noChangeArrowheads="1"/>
          </p:cNvSpPr>
          <p:nvPr/>
        </p:nvSpPr>
        <p:spPr bwMode="auto">
          <a:xfrm>
            <a:off x="-1" y="66676"/>
            <a:ext cx="8550397" cy="63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166" tIns="38583" rIns="77166" bIns="38583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  <a:sym typeface="Arial" charset="0"/>
              </a:rPr>
              <a:t>Регионы-лидеры по числу победителей </a:t>
            </a:r>
          </a:p>
          <a:p>
            <a:pPr lvl="0"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  <a:sym typeface="Arial" charset="0"/>
              </a:rPr>
              <a:t>Конкурса президентских грантов в 2017 г</a:t>
            </a:r>
            <a:r>
              <a:rPr lang="ru-RU" b="1" cap="all" dirty="0" smtClean="0">
                <a:solidFill>
                  <a:srgbClr val="0077C8"/>
                </a:solidFill>
                <a:latin typeface="Arial"/>
                <a:cs typeface="Arial"/>
                <a:sym typeface="Arial" charset="0"/>
              </a:rPr>
              <a:t>.</a:t>
            </a:r>
            <a:endParaRPr lang="ru-RU" b="1" cap="all" dirty="0">
              <a:solidFill>
                <a:srgbClr val="0077C8"/>
              </a:solidFill>
              <a:latin typeface="Arial"/>
              <a:cs typeface="Arial"/>
              <a:sym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33482"/>
              </p:ext>
            </p:extLst>
          </p:nvPr>
        </p:nvGraphicFramePr>
        <p:xfrm>
          <a:off x="104775" y="698593"/>
          <a:ext cx="8445622" cy="4185186"/>
        </p:xfrm>
        <a:graphic>
          <a:graphicData uri="http://schemas.openxmlformats.org/drawingml/2006/table">
            <a:tbl>
              <a:tblPr/>
              <a:tblGrid>
                <a:gridCol w="505008"/>
                <a:gridCol w="1993167"/>
                <a:gridCol w="1993167"/>
                <a:gridCol w="2242833"/>
                <a:gridCol w="1711447"/>
              </a:tblGrid>
              <a:tr h="2212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000" b="1" i="0" kern="1200" cap="all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8765" marR="8765" marT="6579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1-й конкурс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2-й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000" b="1" i="0" kern="1200" cap="all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 charset="0"/>
                      </a:endParaRPr>
                    </a:p>
                  </a:txBody>
                  <a:tcPr marL="8765" marR="8765" marT="6579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организаций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A9"/>
                    </a:solidFill>
                  </a:tcPr>
                </a:tc>
              </a:tr>
              <a:tr h="2250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Москва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181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Москва 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362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4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Санкт-Петербург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Санкт-Петербург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Красноярский край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 Татарстан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Пермский край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Свердловская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Свердловская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Волгоградская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Нижегородская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</a:t>
                      </a:r>
                      <a:r>
                        <a:rPr lang="ru-RU" sz="1200" b="1" i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Башкортостан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Иркутская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Иркутская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Самарская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Новосибирская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Тюменская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Красноярский край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9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 </a:t>
                      </a:r>
                      <a:endParaRPr lang="ru-RU" sz="1200" b="1" i="0" kern="1200" cap="all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 Татарстан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Московская область 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</a:t>
                      </a:r>
                      <a:endParaRPr lang="ru-RU" sz="1200" b="1" i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7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9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-189201" y="180976"/>
            <a:ext cx="8675975" cy="609599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Документы стратегического планирования</a:t>
            </a:r>
          </a:p>
        </p:txBody>
      </p:sp>
      <p:grpSp>
        <p:nvGrpSpPr>
          <p:cNvPr id="19459" name="Группа 2"/>
          <p:cNvGrpSpPr>
            <a:grpSpLocks/>
          </p:cNvGrpSpPr>
          <p:nvPr/>
        </p:nvGrpSpPr>
        <p:grpSpPr bwMode="auto">
          <a:xfrm>
            <a:off x="600076" y="790574"/>
            <a:ext cx="7496174" cy="1846660"/>
            <a:chOff x="634821" y="965134"/>
            <a:chExt cx="7932427" cy="1679570"/>
          </a:xfrm>
          <a:solidFill>
            <a:srgbClr val="EBF7FF"/>
          </a:solidFill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882437" y="1203598"/>
              <a:ext cx="7343476" cy="1439842"/>
            </a:xfrm>
            <a:prstGeom prst="round2DiagRect">
              <a:avLst/>
            </a:prstGeom>
            <a:grp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464" name="Прямоугольник 6"/>
            <p:cNvSpPr>
              <a:spLocks noChangeArrowheads="1"/>
            </p:cNvSpPr>
            <p:nvPr/>
          </p:nvSpPr>
          <p:spPr bwMode="auto">
            <a:xfrm>
              <a:off x="634821" y="965134"/>
              <a:ext cx="7932427" cy="16795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1. Комплекс мер</a:t>
              </a: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, </a:t>
              </a:r>
            </a:p>
            <a:p>
              <a:pPr algn="ctr"/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направленных на обеспечение поэтапного доступа СО НКО, осуществляющих деятельность в социальной сфере, к бюджетным средствам, выделяемым на предоставление социальных услуг населению, на 2016 - 2020 годы </a:t>
              </a:r>
            </a:p>
            <a:p>
              <a:pPr algn="ctr"/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Поручение Правительства Российской Федерации от 23 мая 2016 г. №3468п-п44</a:t>
              </a:r>
              <a:endPara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9460" name="Группа 3"/>
          <p:cNvGrpSpPr>
            <a:grpSpLocks/>
          </p:cNvGrpSpPr>
          <p:nvPr/>
        </p:nvGrpSpPr>
        <p:grpSpPr bwMode="auto">
          <a:xfrm>
            <a:off x="276227" y="2755045"/>
            <a:ext cx="7953374" cy="1881461"/>
            <a:chOff x="774225" y="2796158"/>
            <a:chExt cx="7527699" cy="2079848"/>
          </a:xfrm>
        </p:grpSpPr>
        <p:sp>
          <p:nvSpPr>
            <p:cNvPr id="9" name="Прямоугольник с двумя скругленными противолежащими углами 8"/>
            <p:cNvSpPr/>
            <p:nvPr/>
          </p:nvSpPr>
          <p:spPr>
            <a:xfrm>
              <a:off x="774225" y="2796158"/>
              <a:ext cx="7343476" cy="2079848"/>
            </a:xfrm>
            <a:prstGeom prst="round2DiagRect">
              <a:avLst/>
            </a:prstGeom>
            <a:noFill/>
            <a:ln w="22225">
              <a:solidFill>
                <a:srgbClr val="0077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462" name="Прямоугольник 9"/>
            <p:cNvSpPr>
              <a:spLocks noChangeArrowheads="1"/>
            </p:cNvSpPr>
            <p:nvPr/>
          </p:nvSpPr>
          <p:spPr bwMode="auto">
            <a:xfrm>
              <a:off x="971599" y="2796158"/>
              <a:ext cx="7330325" cy="193930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2. Дорожная карта </a:t>
              </a:r>
            </a:p>
            <a:p>
              <a:pPr algn="ctr"/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«Поддержка доступа негосударственных организаций к предоставлению услуг в социальной сфере» </a:t>
              </a:r>
            </a:p>
            <a:p>
              <a:pPr algn="ctr"/>
              <a:endParaRPr lang="ru-RU" sz="1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  <a:p>
              <a:pPr algn="ctr"/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Распоряжение Правительства Российской Федерации </a:t>
              </a:r>
            </a:p>
            <a:p>
              <a:pPr algn="ctr"/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от 8 июня 2016 г. № 1144-р</a:t>
              </a:r>
              <a:endParaRPr lang="ru-RU" sz="1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Номер слайда 3"/>
          <p:cNvSpPr txBox="1">
            <a:spLocks/>
          </p:cNvSpPr>
          <p:nvPr/>
        </p:nvSpPr>
        <p:spPr>
          <a:xfrm>
            <a:off x="7929048" y="353922"/>
            <a:ext cx="406342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8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  <p:grpSp>
        <p:nvGrpSpPr>
          <p:cNvPr id="11" name="Группа 3"/>
          <p:cNvGrpSpPr>
            <a:grpSpLocks/>
          </p:cNvGrpSpPr>
          <p:nvPr/>
        </p:nvGrpSpPr>
        <p:grpSpPr bwMode="auto">
          <a:xfrm>
            <a:off x="276226" y="754386"/>
            <a:ext cx="7953376" cy="1881461"/>
            <a:chOff x="774225" y="2796158"/>
            <a:chExt cx="7401486" cy="2079848"/>
          </a:xfrm>
        </p:grpSpPr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774225" y="2796158"/>
              <a:ext cx="7343476" cy="2079848"/>
            </a:xfrm>
            <a:prstGeom prst="round2DiagRect">
              <a:avLst/>
            </a:prstGeom>
            <a:noFill/>
            <a:ln w="22225">
              <a:solidFill>
                <a:srgbClr val="0077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9"/>
            <p:cNvSpPr>
              <a:spLocks noChangeArrowheads="1"/>
            </p:cNvSpPr>
            <p:nvPr/>
          </p:nvSpPr>
          <p:spPr bwMode="auto">
            <a:xfrm>
              <a:off x="971600" y="2796158"/>
              <a:ext cx="7204111" cy="40827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endParaRPr lang="ru-RU" sz="1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2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15625" y="83131"/>
            <a:ext cx="8051210" cy="54158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Ключевая задача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444039" y="826828"/>
            <a:ext cx="7718182" cy="8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166" tIns="38583" rIns="77166" bIns="38583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Повышение качества и доступности услуг в социальной сфере через </a:t>
            </a:r>
          </a:p>
          <a:p>
            <a:pPr algn="ctr"/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расширение участия негосударственных организаций в предоставлении социальных услуг гражданам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7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38749"/>
              </p:ext>
            </p:extLst>
          </p:nvPr>
        </p:nvGraphicFramePr>
        <p:xfrm>
          <a:off x="541549" y="2645949"/>
          <a:ext cx="7521664" cy="1978178"/>
        </p:xfrm>
        <a:graphic>
          <a:graphicData uri="http://schemas.openxmlformats.org/drawingml/2006/table">
            <a:tbl>
              <a:tblPr/>
              <a:tblGrid>
                <a:gridCol w="3826837"/>
                <a:gridCol w="3694827"/>
              </a:tblGrid>
              <a:tr h="322679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СПРОС</a:t>
                      </a:r>
                    </a:p>
                  </a:txBody>
                  <a:tcPr marL="86408" marR="86408" marT="43250" marB="4325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cap="all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ПРЕДЛОЖЕНИЕ</a:t>
                      </a:r>
                    </a:p>
                  </a:txBody>
                  <a:tcPr marL="86408" marR="86408" marT="43250" marB="4325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7FF"/>
                    </a:solidFill>
                  </a:tcPr>
                </a:tc>
              </a:tr>
              <a:tr h="12673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</a:t>
                      </a:r>
                      <a:r>
                        <a:rPr lang="ru-RU" altLang="ru-RU" sz="1700" kern="1200" cap="non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Госзакупки</a:t>
                      </a: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: 44-ФЗ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Субсидии – 78.1 статья БК РФ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Целевые сертификаты (потребительские субсидии, ваучеры)</a:t>
                      </a:r>
                    </a:p>
                  </a:txBody>
                  <a:tcPr marL="86408" marR="86408" marT="43250" marB="432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       СО НКО, социальное    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       предпринимательство 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        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70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  <a:sym typeface="Arial" charset="0"/>
                        </a:rPr>
                        <a:t>  </a:t>
                      </a:r>
                    </a:p>
                  </a:txBody>
                  <a:tcPr marL="86408" marR="86408" marT="43250" marB="432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3"/>
          <p:cNvSpPr txBox="1">
            <a:spLocks/>
          </p:cNvSpPr>
          <p:nvPr/>
        </p:nvSpPr>
        <p:spPr>
          <a:xfrm>
            <a:off x="7800975" y="353922"/>
            <a:ext cx="534415" cy="25896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algn="l" defTabSz="41148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A83A2C4-EAEE-0541-80F0-7D439BD8E73A}" type="slidenum">
              <a:rPr lang="ru-RU" sz="2000">
                <a:solidFill>
                  <a:srgbClr val="00B2A9"/>
                </a:solidFill>
                <a:latin typeface="Arial"/>
                <a:cs typeface="Arial"/>
              </a:rPr>
              <a:pPr algn="r"/>
              <a:t>9</a:t>
            </a:fld>
            <a:endParaRPr lang="ru-RU" sz="2000" dirty="0">
              <a:solidFill>
                <a:srgbClr val="00B2A9"/>
              </a:solidFill>
              <a:latin typeface="Arial"/>
              <a:cs typeface="Arial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648074" y="1689578"/>
            <a:ext cx="1419225" cy="903198"/>
          </a:xfrm>
          <a:prstGeom prst="downArrow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5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1190</Words>
  <Application>Microsoft Office PowerPoint</Application>
  <PresentationFormat>Произвольный</PresentationFormat>
  <Paragraphs>307</Paragraphs>
  <Slides>18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 стратегического планирования</vt:lpstr>
      <vt:lpstr>Ключевая задача</vt:lpstr>
      <vt:lpstr>Подготовка методических материалов </vt:lpstr>
      <vt:lpstr>Финансовая и методическая поддержка</vt:lpstr>
      <vt:lpstr>Рекомендовать руководителям  субъектов Российской Федерации: </vt:lpstr>
      <vt:lpstr>Рейтинг субъектов Российской Федерации  </vt:lpstr>
      <vt:lpstr>Обеспечение доступа негосударственных организаций к предоставлению услуг в социальной сфере   </vt:lpstr>
      <vt:lpstr>Реструктуризация сети государственных учреждений в социальной сфере с целью передачи оказания социальных услуг негосударственным поставщикам     </vt:lpstr>
      <vt:lpstr>Реструктуризация сети государственных учреждений в социальной сфере с целью передачи оказания социальных услуг негосударственным поставщикам </vt:lpstr>
      <vt:lpstr>Стандарт АСИ по развитию волонтерства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Tester</dc:creator>
  <cp:lastModifiedBy>шадрин</cp:lastModifiedBy>
  <cp:revision>266</cp:revision>
  <cp:lastPrinted>2017-12-14T21:04:52Z</cp:lastPrinted>
  <dcterms:created xsi:type="dcterms:W3CDTF">2017-03-17T15:04:39Z</dcterms:created>
  <dcterms:modified xsi:type="dcterms:W3CDTF">2017-12-14T21:05:08Z</dcterms:modified>
</cp:coreProperties>
</file>