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520" r:id="rId3"/>
    <p:sldId id="446" r:id="rId4"/>
    <p:sldId id="278" r:id="rId5"/>
    <p:sldId id="505" r:id="rId6"/>
    <p:sldId id="522" r:id="rId7"/>
    <p:sldId id="510" r:id="rId8"/>
    <p:sldId id="509" r:id="rId9"/>
    <p:sldId id="511" r:id="rId10"/>
    <p:sldId id="523" r:id="rId11"/>
    <p:sldId id="524" r:id="rId12"/>
    <p:sldId id="518" r:id="rId13"/>
    <p:sldId id="882" r:id="rId14"/>
    <p:sldId id="26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CFEB"/>
    <a:srgbClr val="002E5E"/>
    <a:srgbClr val="E21F2E"/>
    <a:srgbClr val="72B1D7"/>
    <a:srgbClr val="D9FFF8"/>
    <a:srgbClr val="ED7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94742"/>
  </p:normalViewPr>
  <p:slideViewPr>
    <p:cSldViewPr snapToGrid="0" snapToObjects="1" showGuides="1">
      <p:cViewPr varScale="1">
        <p:scale>
          <a:sx n="109" d="100"/>
          <a:sy n="109" d="100"/>
        </p:scale>
        <p:origin x="876" y="108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01777-6E0E-694D-BBBD-C8CF8B8F1E34}" type="datetimeFigureOut">
              <a:t>02.08.2022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113A6-450E-5149-95C5-338B93F7812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587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113A6-450E-5149-95C5-338B93F7812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486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E7721B-03ED-406B-93A5-4C9E1C7FBA4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035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support@exportedu.ru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solidFill>
          <a:srgbClr val="002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590466-8784-A64D-929E-6D6CC084D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321" r="-18321"/>
          <a:stretch/>
        </p:blipFill>
        <p:spPr>
          <a:xfrm>
            <a:off x="0" y="8572"/>
            <a:ext cx="10298044" cy="68694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E4AD85-2625-C544-8327-EAAD1CCB2F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739" y="-797"/>
            <a:ext cx="12232638" cy="68787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B7D95D-0AFD-F442-BA08-CA09B6B5FF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07321" y="5025757"/>
            <a:ext cx="1778000" cy="1168400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C78D3F9D-B83D-2A49-8D46-C3889D8D32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07321" y="1971198"/>
            <a:ext cx="3801903" cy="2657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5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 dirty="0"/>
              <a:t>Образец заголовка презентации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549F02-6D23-AC44-A081-BCED74A7E80D}"/>
              </a:ext>
            </a:extLst>
          </p:cNvPr>
          <p:cNvSpPr txBox="1"/>
          <p:nvPr userDrawn="1"/>
        </p:nvSpPr>
        <p:spPr>
          <a:xfrm>
            <a:off x="9075634" y="6024880"/>
            <a:ext cx="123359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i="0" kern="1200" dirty="0">
                <a:solidFill>
                  <a:srgbClr val="002E5E"/>
                </a:solidFill>
                <a:effectLst/>
                <a:latin typeface="Circe" panose="020B0502020203020203" pitchFamily="34" charset="0"/>
                <a:ea typeface="+mn-ea"/>
                <a:cs typeface="+mn-cs"/>
              </a:rPr>
              <a:t>www.exportedu.ru</a:t>
            </a:r>
          </a:p>
        </p:txBody>
      </p:sp>
    </p:spTree>
    <p:extLst>
      <p:ext uri="{BB962C8B-B14F-4D97-AF65-F5344CB8AC3E}">
        <p14:creationId xmlns:p14="http://schemas.microsoft.com/office/powerpoint/2010/main" val="6887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врез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4">
            <a:extLst>
              <a:ext uri="{FF2B5EF4-FFF2-40B4-BE49-F238E27FC236}">
                <a16:creationId xmlns:a16="http://schemas.microsoft.com/office/drawing/2014/main" id="{FC6E2289-7541-3A4D-A26D-216BFC460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738923" y="3846414"/>
            <a:ext cx="4114800" cy="212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B91371C3-FB11-3348-B98E-BC3693B06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766" y="6356350"/>
            <a:ext cx="372004" cy="3492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fld id="{797ABEFC-1670-8A49-B2BE-FEA06EC01022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0EE637-4845-8646-A7FE-6B89816A9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2252" y="0"/>
            <a:ext cx="914400" cy="939800"/>
          </a:xfrm>
          <a:prstGeom prst="rect">
            <a:avLst/>
          </a:prstGeom>
        </p:spPr>
      </p:pic>
      <p:sp>
        <p:nvSpPr>
          <p:cNvPr id="5" name="Текст 9">
            <a:extLst>
              <a:ext uri="{FF2B5EF4-FFF2-40B4-BE49-F238E27FC236}">
                <a16:creationId xmlns:a16="http://schemas.microsoft.com/office/drawing/2014/main" id="{15C34EC8-019E-934C-929E-82C377E29B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52355"/>
            <a:ext cx="9505950" cy="117125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5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заголовок первого уровня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41BCCEC8-BDA4-3E46-93F5-8973F98235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0100" y="2220982"/>
            <a:ext cx="4176713" cy="426871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900"/>
              </a:lnSpc>
              <a:spcBef>
                <a:spcPts val="0"/>
              </a:spcBef>
              <a:buNone/>
              <a:defRPr sz="2600" b="1" i="0">
                <a:solidFill>
                  <a:srgbClr val="E21F2E"/>
                </a:solidFill>
                <a:latin typeface="Circe" panose="020B0502020203020203" pitchFamily="34" charset="0"/>
              </a:defRPr>
            </a:lvl1pPr>
            <a:lvl2pPr marL="0" indent="0" algn="l">
              <a:lnSpc>
                <a:spcPts val="2100"/>
              </a:lnSpc>
              <a:spcBef>
                <a:spcPts val="1800"/>
              </a:spcBef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2pPr>
            <a:lvl3pPr marL="0" indent="0" algn="l">
              <a:lnSpc>
                <a:spcPts val="2100"/>
              </a:lnSpc>
              <a:spcBef>
                <a:spcPts val="1800"/>
              </a:spcBef>
              <a:buNone/>
              <a:defRPr sz="1800" b="0" i="0">
                <a:solidFill>
                  <a:srgbClr val="002E5E"/>
                </a:solidFill>
                <a:latin typeface="Circe" panose="020B0502020203020203" pitchFamily="34" charset="0"/>
              </a:defRPr>
            </a:lvl3pPr>
          </a:lstStyle>
          <a:p>
            <a:pPr lvl="0"/>
            <a:r>
              <a:rPr lang="ru-RU"/>
              <a:t>Образец врезка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A7F5C78-D851-E841-929F-056E0A59D78C}"/>
              </a:ext>
            </a:extLst>
          </p:cNvPr>
          <p:cNvSpPr/>
          <p:nvPr userDrawn="1"/>
        </p:nvSpPr>
        <p:spPr>
          <a:xfrm>
            <a:off x="5880100" y="1703366"/>
            <a:ext cx="3276600" cy="257705"/>
          </a:xfrm>
          <a:prstGeom prst="rect">
            <a:avLst/>
          </a:prstGeom>
          <a:solidFill>
            <a:srgbClr val="E2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FCC5EED9-C87A-7441-B0B5-624B2A53752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0864" y="1700213"/>
            <a:ext cx="5071469" cy="4677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900"/>
              </a:lnSpc>
              <a:spcBef>
                <a:spcPts val="0"/>
              </a:spcBef>
              <a:spcAft>
                <a:spcPts val="2100"/>
              </a:spcAft>
              <a:buNone/>
              <a:defRPr sz="2600" b="1" i="0">
                <a:solidFill>
                  <a:srgbClr val="E21F2E"/>
                </a:solidFill>
                <a:latin typeface="Circe" panose="020B0502020203020203" pitchFamily="34" charset="0"/>
              </a:defRPr>
            </a:lvl1pPr>
            <a:lvl2pPr marL="0" indent="0" algn="l">
              <a:lnSpc>
                <a:spcPts val="2100"/>
              </a:lnSpc>
              <a:spcBef>
                <a:spcPts val="1800"/>
              </a:spcBef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2pPr>
            <a:lvl3pPr marL="0" indent="0" algn="l">
              <a:lnSpc>
                <a:spcPts val="2100"/>
              </a:lnSpc>
              <a:spcBef>
                <a:spcPts val="1800"/>
              </a:spcBef>
              <a:buNone/>
              <a:defRPr sz="1800" b="0" i="0">
                <a:solidFill>
                  <a:srgbClr val="002E5E"/>
                </a:solidFill>
                <a:latin typeface="Circe" panose="020B0502020203020203" pitchFamily="34" charset="0"/>
              </a:defRPr>
            </a:lvl3pPr>
          </a:lstStyle>
          <a:p>
            <a:pPr lvl="0"/>
            <a:r>
              <a:rPr lang="ru-RU"/>
              <a:t>Заголовок второго уровня</a:t>
            </a:r>
          </a:p>
        </p:txBody>
      </p:sp>
      <p:sp>
        <p:nvSpPr>
          <p:cNvPr id="13" name="Текст 15">
            <a:extLst>
              <a:ext uri="{FF2B5EF4-FFF2-40B4-BE49-F238E27FC236}">
                <a16:creationId xmlns:a16="http://schemas.microsoft.com/office/drawing/2014/main" id="{8C85AA5C-8171-874F-918F-766A2409065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50864" y="2665874"/>
            <a:ext cx="5040313" cy="38238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2100"/>
              </a:spcAft>
              <a:buNone/>
              <a:defRPr sz="1800" b="0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7">
            <a:extLst>
              <a:ext uri="{FF2B5EF4-FFF2-40B4-BE49-F238E27FC236}">
                <a16:creationId xmlns:a16="http://schemas.microsoft.com/office/drawing/2014/main" id="{4721C5F3-2F30-A244-8C97-415AFE1B6B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3189" y="2183731"/>
            <a:ext cx="5040313" cy="4663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2100"/>
              </a:spcAft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Заголовок третьего уровня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551ECF-C85E-4707-9B82-17D4864817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33" y="6167726"/>
            <a:ext cx="881620" cy="5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95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спис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BE5533F5-918E-3544-8384-7E38D26E0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738923" y="3846414"/>
            <a:ext cx="4114800" cy="212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D3943DB9-EA86-AF40-840B-26D1C939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766" y="6356350"/>
            <a:ext cx="372004" cy="3492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fld id="{797ABEFC-1670-8A49-B2BE-FEA06EC01022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EC4C63-A718-3F44-A7A9-17B70BD31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2252" y="0"/>
            <a:ext cx="914400" cy="939800"/>
          </a:xfrm>
          <a:prstGeom prst="rect">
            <a:avLst/>
          </a:prstGeom>
        </p:spPr>
      </p:pic>
      <p:sp>
        <p:nvSpPr>
          <p:cNvPr id="6" name="Текст 9">
            <a:extLst>
              <a:ext uri="{FF2B5EF4-FFF2-40B4-BE49-F238E27FC236}">
                <a16:creationId xmlns:a16="http://schemas.microsoft.com/office/drawing/2014/main" id="{A896BC2E-0C1A-E241-A2E9-F28E524A70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52355"/>
            <a:ext cx="9505950" cy="117125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5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заголовок первого уровня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3BE35FEF-BA4A-5C47-B587-E2EBA5C424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880100" y="1700213"/>
            <a:ext cx="5292725" cy="4789487"/>
          </a:xfrm>
          <a:prstGeom prst="rect">
            <a:avLst/>
          </a:prstGeom>
        </p:spPr>
        <p:txBody>
          <a:bodyPr/>
          <a:lstStyle>
            <a:lvl1pPr marL="288000" indent="-288000">
              <a:lnSpc>
                <a:spcPts val="2100"/>
              </a:lnSpc>
              <a:spcBef>
                <a:spcPts val="0"/>
              </a:spcBef>
              <a:spcAft>
                <a:spcPts val="2100"/>
              </a:spcAft>
              <a:buClr>
                <a:srgbClr val="71CFEB"/>
              </a:buClr>
              <a:defRPr sz="1800" b="0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EBC0CCD3-B355-4F4E-AAC1-C1542412CE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0864" y="1700213"/>
            <a:ext cx="5071469" cy="4677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900"/>
              </a:lnSpc>
              <a:spcBef>
                <a:spcPts val="0"/>
              </a:spcBef>
              <a:spcAft>
                <a:spcPts val="2100"/>
              </a:spcAft>
              <a:buNone/>
              <a:defRPr sz="2600" b="1" i="0">
                <a:solidFill>
                  <a:srgbClr val="E21F2E"/>
                </a:solidFill>
                <a:latin typeface="Circe" panose="020B0502020203020203" pitchFamily="34" charset="0"/>
              </a:defRPr>
            </a:lvl1pPr>
            <a:lvl2pPr marL="0" indent="0" algn="l">
              <a:lnSpc>
                <a:spcPts val="2100"/>
              </a:lnSpc>
              <a:spcBef>
                <a:spcPts val="1800"/>
              </a:spcBef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2pPr>
            <a:lvl3pPr marL="0" indent="0" algn="l">
              <a:lnSpc>
                <a:spcPts val="2100"/>
              </a:lnSpc>
              <a:spcBef>
                <a:spcPts val="1800"/>
              </a:spcBef>
              <a:buNone/>
              <a:defRPr sz="1800" b="0" i="0">
                <a:solidFill>
                  <a:srgbClr val="002E5E"/>
                </a:solidFill>
                <a:latin typeface="Circe" panose="020B0502020203020203" pitchFamily="34" charset="0"/>
              </a:defRPr>
            </a:lvl3pPr>
          </a:lstStyle>
          <a:p>
            <a:pPr lvl="0"/>
            <a:r>
              <a:rPr lang="ru-RU"/>
              <a:t>Заголовок второго уровня</a:t>
            </a:r>
          </a:p>
        </p:txBody>
      </p:sp>
      <p:sp>
        <p:nvSpPr>
          <p:cNvPr id="14" name="Текст 15">
            <a:extLst>
              <a:ext uri="{FF2B5EF4-FFF2-40B4-BE49-F238E27FC236}">
                <a16:creationId xmlns:a16="http://schemas.microsoft.com/office/drawing/2014/main" id="{A3C0D3DC-D160-F447-B8CA-6715399E2C8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50864" y="2665874"/>
            <a:ext cx="5040313" cy="38238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2100"/>
              </a:spcAft>
              <a:buNone/>
              <a:defRPr sz="1800" b="0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17">
            <a:extLst>
              <a:ext uri="{FF2B5EF4-FFF2-40B4-BE49-F238E27FC236}">
                <a16:creationId xmlns:a16="http://schemas.microsoft.com/office/drawing/2014/main" id="{B2149642-B398-9D41-AB0A-49588A02A9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3189" y="2183731"/>
            <a:ext cx="5040313" cy="4663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2100"/>
              </a:spcAft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Заголовок третьего уровня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A21533-9368-4BDA-BEC6-ECEBAC640D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33" y="6167726"/>
            <a:ext cx="881620" cy="5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47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F9BFB9-8970-7E4A-A664-7F00309F8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26129"/>
            <a:ext cx="2184400" cy="2667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3C8F40-3F2B-1A4E-A2F1-99D8B8F7C5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46440" y="1467262"/>
            <a:ext cx="1778000" cy="1168400"/>
          </a:xfrm>
          <a:prstGeom prst="rect">
            <a:avLst/>
          </a:prstGeom>
        </p:spPr>
      </p:pic>
      <p:sp>
        <p:nvSpPr>
          <p:cNvPr id="4" name="Текст 9">
            <a:extLst>
              <a:ext uri="{FF2B5EF4-FFF2-40B4-BE49-F238E27FC236}">
                <a16:creationId xmlns:a16="http://schemas.microsoft.com/office/drawing/2014/main" id="{30D3134C-FF16-E446-B8EE-6A0B7A2A1D34}"/>
              </a:ext>
            </a:extLst>
          </p:cNvPr>
          <p:cNvSpPr txBox="1">
            <a:spLocks/>
          </p:cNvSpPr>
          <p:nvPr userDrawn="1"/>
        </p:nvSpPr>
        <p:spPr>
          <a:xfrm>
            <a:off x="5871474" y="4138672"/>
            <a:ext cx="3659053" cy="235911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9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b="1" i="0" kern="1200">
                <a:solidFill>
                  <a:srgbClr val="E21F2E"/>
                </a:solidFill>
                <a:latin typeface="Circe" panose="020B0502020203020203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21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002E5E"/>
                </a:solidFill>
                <a:latin typeface="Circe" panose="020B0502020203020203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ts val="21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2E5E"/>
                </a:solidFill>
                <a:latin typeface="Circe" panose="020B0502020203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Звоните нам</a:t>
            </a:r>
            <a:br>
              <a:rPr lang="ru-RU" dirty="0"/>
            </a:br>
            <a:r>
              <a:rPr lang="ru-RU" dirty="0"/>
              <a:t>или пишите</a:t>
            </a:r>
          </a:p>
          <a:p>
            <a:pPr lvl="2">
              <a:lnSpc>
                <a:spcPts val="1800"/>
              </a:lnSpc>
              <a:spcBef>
                <a:spcPts val="2100"/>
              </a:spcBef>
            </a:pPr>
            <a:r>
              <a:rPr lang="ru-RU" sz="1300" b="1" dirty="0"/>
              <a:t>123610, Москва,</a:t>
            </a:r>
            <a:br>
              <a:rPr lang="ru-RU" sz="1300" b="1" dirty="0"/>
            </a:br>
            <a:r>
              <a:rPr lang="ru-RU" sz="1300" b="1" dirty="0"/>
              <a:t>Краснопресненская наб., 12, подъезд 9</a:t>
            </a:r>
            <a:br>
              <a:rPr lang="ru-RU" sz="1300" b="1" dirty="0"/>
            </a:br>
            <a:r>
              <a:rPr lang="ru-RU" sz="1300" b="1" dirty="0"/>
              <a:t>тел. +7 (495) 937 47 42</a:t>
            </a:r>
            <a:br>
              <a:rPr lang="ru-RU" sz="1300" b="1" dirty="0"/>
            </a:br>
            <a:r>
              <a:rPr lang="en-GB" sz="1300" b="1" i="0" kern="1200" dirty="0" err="1">
                <a:solidFill>
                  <a:srgbClr val="002E5E"/>
                </a:solidFill>
                <a:latin typeface="Circe" panose="020B0502020203020203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support@exported</a:t>
            </a:r>
            <a:r>
              <a:rPr lang="de-DE" sz="1300" b="1" i="0" kern="1200" dirty="0">
                <a:solidFill>
                  <a:srgbClr val="002E5E"/>
                </a:solidFill>
                <a:latin typeface="Circe" panose="020B0502020203020203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</a:t>
            </a:r>
            <a:r>
              <a:rPr lang="en-GB" sz="1300" b="1" i="0" kern="1200" dirty="0">
                <a:solidFill>
                  <a:srgbClr val="002E5E"/>
                </a:solidFill>
                <a:latin typeface="Circe" panose="020B0502020203020203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r>
              <a:rPr lang="en-GB" sz="1300" b="1" i="0" kern="1200" dirty="0" err="1">
                <a:solidFill>
                  <a:srgbClr val="002E5E"/>
                </a:solidFill>
                <a:latin typeface="Circe" panose="020B0502020203020203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ru</a:t>
            </a:r>
            <a:r>
              <a:rPr lang="en-GB" sz="1300" b="1" dirty="0"/>
              <a:t/>
            </a:r>
            <a:br>
              <a:rPr lang="en-GB" sz="1300" b="1" dirty="0"/>
            </a:br>
            <a:r>
              <a:rPr lang="en-US" sz="1300" b="1" dirty="0"/>
              <a:t>savicheva@exportcenter.ru</a:t>
            </a:r>
            <a:endParaRPr lang="en-GB" sz="1300" b="1" dirty="0"/>
          </a:p>
          <a:p>
            <a:pPr lvl="2">
              <a:lnSpc>
                <a:spcPts val="1800"/>
              </a:lnSpc>
              <a:spcBef>
                <a:spcPts val="2100"/>
              </a:spcBef>
            </a:pPr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3989559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BE5533F5-918E-3544-8384-7E38D26E0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738923" y="3846414"/>
            <a:ext cx="4114800" cy="212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D3943DB9-EA86-AF40-840B-26D1C939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766" y="6356350"/>
            <a:ext cx="372004" cy="3492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fld id="{797ABEFC-1670-8A49-B2BE-FEA06EC01022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EC4C63-A718-3F44-A7A9-17B70BD31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2252" y="0"/>
            <a:ext cx="914400" cy="939800"/>
          </a:xfrm>
          <a:prstGeom prst="rect">
            <a:avLst/>
          </a:prstGeom>
        </p:spPr>
      </p:pic>
      <p:sp>
        <p:nvSpPr>
          <p:cNvPr id="6" name="Текст 9">
            <a:extLst>
              <a:ext uri="{FF2B5EF4-FFF2-40B4-BE49-F238E27FC236}">
                <a16:creationId xmlns:a16="http://schemas.microsoft.com/office/drawing/2014/main" id="{A896BC2E-0C1A-E241-A2E9-F28E524A70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52355"/>
            <a:ext cx="9505950" cy="117125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5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заголовок первого уровня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526CFB-9279-49CC-9E47-54D4F71256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33" y="6167726"/>
            <a:ext cx="881620" cy="5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27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470531-66B4-43A2-A5CA-FD5356B655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8033" y="6167726"/>
            <a:ext cx="881620" cy="5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98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 + врезка">
  <p:cSld name="1_Текст + врезка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ftr" idx="11"/>
          </p:nvPr>
        </p:nvSpPr>
        <p:spPr>
          <a:xfrm rot="-5400000">
            <a:off x="9738923" y="3846414"/>
            <a:ext cx="4114800" cy="21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rgbClr val="002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ldNum" idx="12"/>
          </p:nvPr>
        </p:nvSpPr>
        <p:spPr>
          <a:xfrm>
            <a:off x="11599766" y="6356350"/>
            <a:ext cx="372004" cy="34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002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002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002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002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002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002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002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002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002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69" name="Google Shape;6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72252" y="0"/>
            <a:ext cx="914400" cy="9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550863" y="152355"/>
            <a:ext cx="9505950" cy="1171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lnSpc>
                <a:spcPct val="105714"/>
              </a:lnSpc>
              <a:spcBef>
                <a:spcPts val="0"/>
              </a:spcBef>
              <a:spcAft>
                <a:spcPts val="0"/>
              </a:spcAft>
              <a:buClr>
                <a:srgbClr val="002E5E"/>
              </a:buClr>
              <a:buSzPts val="3500"/>
              <a:buFont typeface="Arial"/>
              <a:buNone/>
              <a:defRPr sz="3500" b="1" i="0" u="none" strike="noStrike" cap="none">
                <a:solidFill>
                  <a:srgbClr val="002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2"/>
          </p:nvPr>
        </p:nvSpPr>
        <p:spPr>
          <a:xfrm>
            <a:off x="5880100" y="2220982"/>
            <a:ext cx="4176713" cy="4268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1538"/>
              </a:lnSpc>
              <a:spcBef>
                <a:spcPts val="0"/>
              </a:spcBef>
              <a:spcAft>
                <a:spcPts val="0"/>
              </a:spcAft>
              <a:buClr>
                <a:srgbClr val="E21F2E"/>
              </a:buClr>
              <a:buSzPts val="2600"/>
              <a:buFont typeface="Arial"/>
              <a:buNone/>
              <a:defRPr sz="2600" b="1" i="0" u="none" strike="noStrike" cap="none">
                <a:solidFill>
                  <a:srgbClr val="E21F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6666"/>
              </a:lnSpc>
              <a:spcBef>
                <a:spcPts val="1800"/>
              </a:spcBef>
              <a:spcAft>
                <a:spcPts val="0"/>
              </a:spcAft>
              <a:buClr>
                <a:srgbClr val="002E5E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2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6666"/>
              </a:lnSpc>
              <a:spcBef>
                <a:spcPts val="1800"/>
              </a:spcBef>
              <a:spcAft>
                <a:spcPts val="0"/>
              </a:spcAft>
              <a:buClr>
                <a:srgbClr val="002E5E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2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/>
          <p:nvPr/>
        </p:nvSpPr>
        <p:spPr>
          <a:xfrm>
            <a:off x="5880100" y="1703366"/>
            <a:ext cx="3276600" cy="257705"/>
          </a:xfrm>
          <a:prstGeom prst="rect">
            <a:avLst/>
          </a:prstGeom>
          <a:solidFill>
            <a:srgbClr val="E21F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3"/>
          </p:nvPr>
        </p:nvSpPr>
        <p:spPr>
          <a:xfrm>
            <a:off x="550864" y="1700213"/>
            <a:ext cx="5071469" cy="467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1538"/>
              </a:lnSpc>
              <a:spcBef>
                <a:spcPts val="0"/>
              </a:spcBef>
              <a:spcAft>
                <a:spcPts val="0"/>
              </a:spcAft>
              <a:buClr>
                <a:srgbClr val="E21F2E"/>
              </a:buClr>
              <a:buSzPts val="2600"/>
              <a:buFont typeface="Arial"/>
              <a:buNone/>
              <a:defRPr sz="2600" b="1" i="0" u="none" strike="noStrike" cap="none">
                <a:solidFill>
                  <a:srgbClr val="E21F2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6666"/>
              </a:lnSpc>
              <a:spcBef>
                <a:spcPts val="2100"/>
              </a:spcBef>
              <a:spcAft>
                <a:spcPts val="0"/>
              </a:spcAft>
              <a:buClr>
                <a:srgbClr val="002E5E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2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6666"/>
              </a:lnSpc>
              <a:spcBef>
                <a:spcPts val="1800"/>
              </a:spcBef>
              <a:spcAft>
                <a:spcPts val="0"/>
              </a:spcAft>
              <a:buClr>
                <a:srgbClr val="002E5E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2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4"/>
          </p:nvPr>
        </p:nvSpPr>
        <p:spPr>
          <a:xfrm>
            <a:off x="550864" y="2665874"/>
            <a:ext cx="5040313" cy="3823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2E5E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2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5"/>
          </p:nvPr>
        </p:nvSpPr>
        <p:spPr>
          <a:xfrm>
            <a:off x="553189" y="2183731"/>
            <a:ext cx="5040313" cy="46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2E5E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2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5FCE1C-6C8A-48A4-A02D-28C2DAB7F9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33" y="6167726"/>
            <a:ext cx="881620" cy="5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3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чало раздела">
    <p:bg>
      <p:bgPr>
        <a:solidFill>
          <a:srgbClr val="71C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C28F8C-33E6-464C-923E-425333E1AE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FC9347-58EB-9F49-93EC-1B064683D6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8" y="0"/>
            <a:ext cx="7683500" cy="6858000"/>
          </a:xfrm>
          <a:prstGeom prst="rect">
            <a:avLst/>
          </a:prstGeom>
        </p:spPr>
      </p:pic>
      <p:sp>
        <p:nvSpPr>
          <p:cNvPr id="2" name="Нижний колонтитул 4">
            <a:extLst>
              <a:ext uri="{FF2B5EF4-FFF2-40B4-BE49-F238E27FC236}">
                <a16:creationId xmlns:a16="http://schemas.microsoft.com/office/drawing/2014/main" id="{ACC6D356-9B85-3B4F-8BC9-39B84109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750955" y="3846414"/>
            <a:ext cx="4114800" cy="212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FB3A836F-BA2E-FC47-AC91-FE986168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2" y="6356350"/>
            <a:ext cx="372004" cy="3492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fld id="{797ABEFC-1670-8A49-B2BE-FEA06EC0102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" name="Текст 9">
            <a:extLst>
              <a:ext uri="{FF2B5EF4-FFF2-40B4-BE49-F238E27FC236}">
                <a16:creationId xmlns:a16="http://schemas.microsoft.com/office/drawing/2014/main" id="{6EE1D36A-8089-184B-84E9-51CA1E8F42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71237"/>
            <a:ext cx="4176712" cy="2657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5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название раздела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D26D21-DAAD-7946-8501-6DA9AB6952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2252" y="0"/>
            <a:ext cx="914400" cy="9398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A333C7C-4DB3-4FC5-A014-BF8203C1122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33" y="6167726"/>
            <a:ext cx="881620" cy="5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48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ачало раздела">
    <p:bg>
      <p:bgPr>
        <a:solidFill>
          <a:srgbClr val="71C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C9545B-14EA-4796-8612-A8ADDE6D48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897"/>
          <a:stretch/>
        </p:blipFill>
        <p:spPr>
          <a:xfrm>
            <a:off x="2829677" y="0"/>
            <a:ext cx="9362323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FC9347-58EB-9F49-93EC-1B064683D6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8" y="0"/>
            <a:ext cx="7683500" cy="6858000"/>
          </a:xfrm>
          <a:prstGeom prst="rect">
            <a:avLst/>
          </a:prstGeom>
        </p:spPr>
      </p:pic>
      <p:sp>
        <p:nvSpPr>
          <p:cNvPr id="2" name="Нижний колонтитул 4">
            <a:extLst>
              <a:ext uri="{FF2B5EF4-FFF2-40B4-BE49-F238E27FC236}">
                <a16:creationId xmlns:a16="http://schemas.microsoft.com/office/drawing/2014/main" id="{ACC6D356-9B85-3B4F-8BC9-39B84109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750955" y="3846414"/>
            <a:ext cx="4114800" cy="212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FB3A836F-BA2E-FC47-AC91-FE986168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2" y="6356350"/>
            <a:ext cx="372004" cy="3492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fld id="{797ABEFC-1670-8A49-B2BE-FEA06EC0102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" name="Текст 9">
            <a:extLst>
              <a:ext uri="{FF2B5EF4-FFF2-40B4-BE49-F238E27FC236}">
                <a16:creationId xmlns:a16="http://schemas.microsoft.com/office/drawing/2014/main" id="{6EE1D36A-8089-184B-84E9-51CA1E8F42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71237"/>
            <a:ext cx="4176712" cy="2657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5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название раздела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D26D21-DAAD-7946-8501-6DA9AB6952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2252" y="0"/>
            <a:ext cx="914400" cy="9398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A333C7C-4DB3-4FC5-A014-BF8203C1122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33" y="6167726"/>
            <a:ext cx="881620" cy="5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9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Начало раздела">
    <p:bg>
      <p:bgPr>
        <a:solidFill>
          <a:srgbClr val="71C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BEFF7F-2EDE-48EB-82A9-277D3F9177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9652" y="0"/>
            <a:ext cx="10287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FC9347-58EB-9F49-93EC-1B064683D6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8" y="0"/>
            <a:ext cx="7683500" cy="6858000"/>
          </a:xfrm>
          <a:prstGeom prst="rect">
            <a:avLst/>
          </a:prstGeom>
        </p:spPr>
      </p:pic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FB3A836F-BA2E-FC47-AC91-FE986168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5702" y="6356350"/>
            <a:ext cx="372004" cy="3492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fld id="{797ABEFC-1670-8A49-B2BE-FEA06EC0102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" name="Текст 9">
            <a:extLst>
              <a:ext uri="{FF2B5EF4-FFF2-40B4-BE49-F238E27FC236}">
                <a16:creationId xmlns:a16="http://schemas.microsoft.com/office/drawing/2014/main" id="{6EE1D36A-8089-184B-84E9-51CA1E8F42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71237"/>
            <a:ext cx="4176712" cy="2657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5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название раздела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D26D21-DAAD-7946-8501-6DA9AB6952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2252" y="0"/>
            <a:ext cx="914400" cy="9398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A333C7C-4DB3-4FC5-A014-BF8203C1122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8033" y="6167726"/>
            <a:ext cx="881620" cy="5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18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колонк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2E8E327C-8DA3-1442-B3AF-4C8920EE7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738923" y="3846414"/>
            <a:ext cx="4114800" cy="212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E39D216-C15C-5249-B597-CAD69DC3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766" y="6356350"/>
            <a:ext cx="372004" cy="3492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fld id="{797ABEFC-1670-8A49-B2BE-FEA06EC01022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325354-28DC-7A49-AFB4-AC884AA2ED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2252" y="0"/>
            <a:ext cx="914400" cy="939800"/>
          </a:xfrm>
          <a:prstGeom prst="rect">
            <a:avLst/>
          </a:prstGeom>
        </p:spPr>
      </p:pic>
      <p:sp>
        <p:nvSpPr>
          <p:cNvPr id="7" name="Текст 9">
            <a:extLst>
              <a:ext uri="{FF2B5EF4-FFF2-40B4-BE49-F238E27FC236}">
                <a16:creationId xmlns:a16="http://schemas.microsoft.com/office/drawing/2014/main" id="{35E17480-C23F-684F-AD50-F41E75F242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52355"/>
            <a:ext cx="9505950" cy="117125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5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заголовок первого уровня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5BA841C9-8D13-D249-8862-701636F97C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895" y="2496018"/>
            <a:ext cx="3264568" cy="32369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6004511C-A998-8542-8EE5-8C0E3E12BF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7858" y="2496018"/>
            <a:ext cx="3313541" cy="32369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202BB488-B00E-8446-948F-012D63A91A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35454" y="2496018"/>
            <a:ext cx="3284960" cy="32369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BB9BE9-B6BD-BB4D-BE74-B21C9A0092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127" y="1663428"/>
            <a:ext cx="558800" cy="558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AEF60A-6D82-3145-86AC-FD5C3B35B8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77858" y="1663428"/>
            <a:ext cx="558800" cy="5588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A9C697B-8D46-B044-9A53-968994B4B9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35454" y="1663428"/>
            <a:ext cx="558800" cy="5588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C6E997-A7B0-4E2F-A659-ADF80AF68E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33" y="6167726"/>
            <a:ext cx="881620" cy="5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540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31" userDrawn="1">
          <p15:clr>
            <a:srgbClr val="FBAE40"/>
          </p15:clr>
        </p15:guide>
        <p15:guide id="2" orient="horz" pos="161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колонк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4">
            <a:extLst>
              <a:ext uri="{FF2B5EF4-FFF2-40B4-BE49-F238E27FC236}">
                <a16:creationId xmlns:a16="http://schemas.microsoft.com/office/drawing/2014/main" id="{A10B3393-7FE0-344C-ADB2-D205FE9D2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738923" y="3846414"/>
            <a:ext cx="4114800" cy="212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6341C2A6-02F8-C14A-B530-DA306DBC8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766" y="6356350"/>
            <a:ext cx="372004" cy="3492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fld id="{797ABEFC-1670-8A49-B2BE-FEA06EC01022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749927-9221-304E-8B2D-2971C2DC1A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2252" y="0"/>
            <a:ext cx="914400" cy="939800"/>
          </a:xfrm>
          <a:prstGeom prst="rect">
            <a:avLst/>
          </a:prstGeom>
        </p:spPr>
      </p:pic>
      <p:sp>
        <p:nvSpPr>
          <p:cNvPr id="5" name="Текст 9">
            <a:extLst>
              <a:ext uri="{FF2B5EF4-FFF2-40B4-BE49-F238E27FC236}">
                <a16:creationId xmlns:a16="http://schemas.microsoft.com/office/drawing/2014/main" id="{08CA6976-D3A8-4848-97E7-390E4B73E8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52355"/>
            <a:ext cx="9505950" cy="117125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5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заголовок первого уровня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4E1EB1DC-1543-904C-B2A4-07DD395C36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2895" y="2496018"/>
            <a:ext cx="2400968" cy="39936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8">
            <a:extLst>
              <a:ext uri="{FF2B5EF4-FFF2-40B4-BE49-F238E27FC236}">
                <a16:creationId xmlns:a16="http://schemas.microsoft.com/office/drawing/2014/main" id="{DAADB482-F7FE-6345-BF77-8FD7078FB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6275" y="2496018"/>
            <a:ext cx="2411413" cy="39936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:a16="http://schemas.microsoft.com/office/drawing/2014/main" id="{6D5B7019-FC58-1545-B69F-D11E99AC4D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87533" y="2496018"/>
            <a:ext cx="2403980" cy="39936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92E400-CE75-5B40-AC24-AC9628679B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127" y="1663428"/>
            <a:ext cx="558800" cy="558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327EDF-3FD7-6944-B13E-1866F87224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16275" y="1663428"/>
            <a:ext cx="558800" cy="558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E02216-FFB6-1344-8752-75F4F48D26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80100" y="1663428"/>
            <a:ext cx="558800" cy="558800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C0DB3005-8CD7-204F-AD24-80DC66F749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546512" y="2496018"/>
            <a:ext cx="2403980" cy="39936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C18286-2B93-494A-9C12-3B6C59CF26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9079" y="1663428"/>
            <a:ext cx="558800" cy="5588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46F5F4-DE4A-4773-8599-904A2A63F3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8033" y="6167726"/>
            <a:ext cx="881620" cy="5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72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3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спис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4">
            <a:extLst>
              <a:ext uri="{FF2B5EF4-FFF2-40B4-BE49-F238E27FC236}">
                <a16:creationId xmlns:a16="http://schemas.microsoft.com/office/drawing/2014/main" id="{E246EE91-AF9B-1949-B742-17891FB8F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738923" y="3846414"/>
            <a:ext cx="4114800" cy="212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FEC7CC7B-367E-8E4B-BE19-B9374B64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766" y="6356350"/>
            <a:ext cx="372004" cy="3492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fld id="{797ABEFC-1670-8A49-B2BE-FEA06EC01022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A01946-B474-C14F-BF03-DCB3F9AB89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2252" y="0"/>
            <a:ext cx="914400" cy="939800"/>
          </a:xfrm>
          <a:prstGeom prst="rect">
            <a:avLst/>
          </a:prstGeom>
        </p:spPr>
      </p:pic>
      <p:sp>
        <p:nvSpPr>
          <p:cNvPr id="5" name="Текст 9">
            <a:extLst>
              <a:ext uri="{FF2B5EF4-FFF2-40B4-BE49-F238E27FC236}">
                <a16:creationId xmlns:a16="http://schemas.microsoft.com/office/drawing/2014/main" id="{42E0EA50-2378-1C42-91C8-1374DA1C4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52355"/>
            <a:ext cx="9505950" cy="117125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5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заголовок первого уровня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4B381E3C-0F47-4949-A05E-FB1A66681D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606" y="1955772"/>
            <a:ext cx="3553493" cy="4400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Текст 8">
            <a:extLst>
              <a:ext uri="{FF2B5EF4-FFF2-40B4-BE49-F238E27FC236}">
                <a16:creationId xmlns:a16="http://schemas.microsoft.com/office/drawing/2014/main" id="{CB99F5D5-C302-834A-8EDA-E7FC414AAC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44564" y="1955772"/>
            <a:ext cx="3553493" cy="440057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AA3FBA-DC99-4B17-A9B8-323A10AFE2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33" y="6167726"/>
            <a:ext cx="881620" cy="5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3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2 колонк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4">
            <a:extLst>
              <a:ext uri="{FF2B5EF4-FFF2-40B4-BE49-F238E27FC236}">
                <a16:creationId xmlns:a16="http://schemas.microsoft.com/office/drawing/2014/main" id="{2754EED3-C36F-2745-8248-8CF9F14AD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738923" y="3846414"/>
            <a:ext cx="4114800" cy="212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FD2DAA81-A3E9-1543-BA5F-039C7A76C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766" y="6356350"/>
            <a:ext cx="372004" cy="3492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fld id="{797ABEFC-1670-8A49-B2BE-FEA06EC01022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813593-CCD1-E64B-904B-D32CF5AB0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2252" y="0"/>
            <a:ext cx="914400" cy="939800"/>
          </a:xfrm>
          <a:prstGeom prst="rect">
            <a:avLst/>
          </a:prstGeom>
        </p:spPr>
      </p:pic>
      <p:sp>
        <p:nvSpPr>
          <p:cNvPr id="5" name="Текст 9">
            <a:extLst>
              <a:ext uri="{FF2B5EF4-FFF2-40B4-BE49-F238E27FC236}">
                <a16:creationId xmlns:a16="http://schemas.microsoft.com/office/drawing/2014/main" id="{A6E5C4D3-8025-7D45-AAC4-A4544B92FE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52355"/>
            <a:ext cx="9505950" cy="117125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5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заголовок первого уровня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DE7EBC9C-A713-5643-A619-02F3D7006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7775" y="1700213"/>
            <a:ext cx="5071469" cy="4677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900"/>
              </a:lnSpc>
              <a:spcBef>
                <a:spcPts val="0"/>
              </a:spcBef>
              <a:spcAft>
                <a:spcPts val="2100"/>
              </a:spcAft>
              <a:buNone/>
              <a:defRPr sz="2600" b="1" i="0">
                <a:solidFill>
                  <a:srgbClr val="E21F2E"/>
                </a:solidFill>
                <a:latin typeface="Circe" panose="020B0502020203020203" pitchFamily="34" charset="0"/>
              </a:defRPr>
            </a:lvl1pPr>
            <a:lvl2pPr marL="0" indent="0" algn="l">
              <a:lnSpc>
                <a:spcPts val="2100"/>
              </a:lnSpc>
              <a:spcBef>
                <a:spcPts val="1800"/>
              </a:spcBef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2pPr>
            <a:lvl3pPr marL="0" indent="0" algn="l">
              <a:lnSpc>
                <a:spcPts val="2100"/>
              </a:lnSpc>
              <a:spcBef>
                <a:spcPts val="1800"/>
              </a:spcBef>
              <a:buNone/>
              <a:defRPr sz="1800" b="0" i="0">
                <a:solidFill>
                  <a:srgbClr val="002E5E"/>
                </a:solidFill>
                <a:latin typeface="Circe" panose="020B0502020203020203" pitchFamily="34" charset="0"/>
              </a:defRPr>
            </a:lvl3pPr>
          </a:lstStyle>
          <a:p>
            <a:pPr lvl="0"/>
            <a:r>
              <a:rPr lang="ru-RU"/>
              <a:t>Заголовок второго уровня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B3AACEAA-DE80-A145-8185-1A4E17DFFC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77775" y="2665874"/>
            <a:ext cx="5040313" cy="38238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2100"/>
              </a:spcAft>
              <a:buNone/>
              <a:defRPr sz="1800" b="0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F41CA83A-57EF-7D47-8FE2-48832F0A19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80100" y="2183731"/>
            <a:ext cx="5040313" cy="4663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2100"/>
              </a:spcAft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Заголовок третьего уровня</a:t>
            </a:r>
          </a:p>
        </p:txBody>
      </p:sp>
      <p:sp>
        <p:nvSpPr>
          <p:cNvPr id="19" name="Текст 9">
            <a:extLst>
              <a:ext uri="{FF2B5EF4-FFF2-40B4-BE49-F238E27FC236}">
                <a16:creationId xmlns:a16="http://schemas.microsoft.com/office/drawing/2014/main" id="{B60542CC-FDB7-1E4B-AD36-AAA37D90EC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0864" y="1700213"/>
            <a:ext cx="5071469" cy="4677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900"/>
              </a:lnSpc>
              <a:spcBef>
                <a:spcPts val="0"/>
              </a:spcBef>
              <a:spcAft>
                <a:spcPts val="2100"/>
              </a:spcAft>
              <a:buNone/>
              <a:defRPr sz="2600" b="1" i="0">
                <a:solidFill>
                  <a:srgbClr val="E21F2E"/>
                </a:solidFill>
                <a:latin typeface="Circe" panose="020B0502020203020203" pitchFamily="34" charset="0"/>
              </a:defRPr>
            </a:lvl1pPr>
            <a:lvl2pPr marL="0" indent="0" algn="l">
              <a:lnSpc>
                <a:spcPts val="2100"/>
              </a:lnSpc>
              <a:spcBef>
                <a:spcPts val="1800"/>
              </a:spcBef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2pPr>
            <a:lvl3pPr marL="0" indent="0" algn="l">
              <a:lnSpc>
                <a:spcPts val="2100"/>
              </a:lnSpc>
              <a:spcBef>
                <a:spcPts val="1800"/>
              </a:spcBef>
              <a:buNone/>
              <a:defRPr sz="1800" b="0" i="0">
                <a:solidFill>
                  <a:srgbClr val="002E5E"/>
                </a:solidFill>
                <a:latin typeface="Circe" panose="020B0502020203020203" pitchFamily="34" charset="0"/>
              </a:defRPr>
            </a:lvl3pPr>
          </a:lstStyle>
          <a:p>
            <a:pPr lvl="0"/>
            <a:r>
              <a:rPr lang="ru-RU"/>
              <a:t>Заголовок второго уровня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id="{3792F031-3B0C-D048-A500-71D1334B0F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50864" y="2665874"/>
            <a:ext cx="5040313" cy="38238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2100"/>
              </a:spcAft>
              <a:buNone/>
              <a:defRPr sz="1800" b="0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17">
            <a:extLst>
              <a:ext uri="{FF2B5EF4-FFF2-40B4-BE49-F238E27FC236}">
                <a16:creationId xmlns:a16="http://schemas.microsoft.com/office/drawing/2014/main" id="{5A0BFA18-59CB-E944-BC9C-EBFE112DC4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3189" y="2183731"/>
            <a:ext cx="5040313" cy="4663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2100"/>
              </a:spcAft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Заголовок третьего уровня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F76F87-4BCC-4464-87AD-223EA541C9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8033" y="6167726"/>
            <a:ext cx="881620" cy="5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21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фот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6700CF-50C7-3045-9D21-47C06AA48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22400"/>
            <a:ext cx="5613400" cy="54356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92D67E-3D2D-824D-B8FB-207AA91C9C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702300" cy="6858000"/>
          </a:xfrm>
          <a:prstGeom prst="rect">
            <a:avLst/>
          </a:prstGeom>
        </p:spPr>
      </p:pic>
      <p:sp>
        <p:nvSpPr>
          <p:cNvPr id="2" name="Нижний колонтитул 4">
            <a:extLst>
              <a:ext uri="{FF2B5EF4-FFF2-40B4-BE49-F238E27FC236}">
                <a16:creationId xmlns:a16="http://schemas.microsoft.com/office/drawing/2014/main" id="{2754EED3-C36F-2745-8248-8CF9F14AD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738923" y="3846414"/>
            <a:ext cx="4114800" cy="212401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FD2DAA81-A3E9-1543-BA5F-039C7A76C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766" y="6356350"/>
            <a:ext cx="372004" cy="34925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4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fld id="{797ABEFC-1670-8A49-B2BE-FEA06EC01022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813593-CCD1-E64B-904B-D32CF5AB08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2252" y="0"/>
            <a:ext cx="914400" cy="939800"/>
          </a:xfrm>
          <a:prstGeom prst="rect">
            <a:avLst/>
          </a:prstGeom>
        </p:spPr>
      </p:pic>
      <p:sp>
        <p:nvSpPr>
          <p:cNvPr id="5" name="Текст 9">
            <a:extLst>
              <a:ext uri="{FF2B5EF4-FFF2-40B4-BE49-F238E27FC236}">
                <a16:creationId xmlns:a16="http://schemas.microsoft.com/office/drawing/2014/main" id="{A6E5C4D3-8025-7D45-AAC4-A4544B92FE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52355"/>
            <a:ext cx="9505950" cy="117125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5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заголовок первого уровня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DE7EBC9C-A713-5643-A619-02F3D70063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77775" y="1700213"/>
            <a:ext cx="5071469" cy="46770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900"/>
              </a:lnSpc>
              <a:spcBef>
                <a:spcPts val="0"/>
              </a:spcBef>
              <a:spcAft>
                <a:spcPts val="2100"/>
              </a:spcAft>
              <a:buNone/>
              <a:defRPr sz="2600" b="1" i="0">
                <a:solidFill>
                  <a:srgbClr val="E21F2E"/>
                </a:solidFill>
                <a:latin typeface="Circe" panose="020B0502020203020203" pitchFamily="34" charset="0"/>
              </a:defRPr>
            </a:lvl1pPr>
            <a:lvl2pPr marL="0" indent="0" algn="l">
              <a:lnSpc>
                <a:spcPts val="2100"/>
              </a:lnSpc>
              <a:spcBef>
                <a:spcPts val="1800"/>
              </a:spcBef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2pPr>
            <a:lvl3pPr marL="0" indent="0" algn="l">
              <a:lnSpc>
                <a:spcPts val="2100"/>
              </a:lnSpc>
              <a:spcBef>
                <a:spcPts val="1800"/>
              </a:spcBef>
              <a:buNone/>
              <a:defRPr sz="1800" b="0" i="0">
                <a:solidFill>
                  <a:srgbClr val="002E5E"/>
                </a:solidFill>
                <a:latin typeface="Circe" panose="020B0502020203020203" pitchFamily="34" charset="0"/>
              </a:defRPr>
            </a:lvl3pPr>
          </a:lstStyle>
          <a:p>
            <a:pPr lvl="0"/>
            <a:r>
              <a:rPr lang="ru-RU"/>
              <a:t>Заголовок второго уровня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B3AACEAA-DE80-A145-8185-1A4E17DFFC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77775" y="2665874"/>
            <a:ext cx="5040313" cy="38238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2100"/>
              </a:spcAft>
              <a:buNone/>
              <a:defRPr sz="1800" b="0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F41CA83A-57EF-7D47-8FE2-48832F0A19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80100" y="2183731"/>
            <a:ext cx="5040313" cy="4663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2100"/>
              </a:spcAft>
              <a:buNone/>
              <a:defRPr sz="1800" b="1" i="0">
                <a:solidFill>
                  <a:srgbClr val="002E5E"/>
                </a:solidFill>
                <a:latin typeface="Circe" panose="020B0502020203020203" pitchFamily="34" charset="0"/>
              </a:defRPr>
            </a:lvl1pPr>
          </a:lstStyle>
          <a:p>
            <a:pPr lvl="0"/>
            <a:r>
              <a:rPr lang="ru-RU"/>
              <a:t>Заголовок третьего уровня</a:t>
            </a:r>
          </a:p>
        </p:txBody>
      </p:sp>
    </p:spTree>
    <p:extLst>
      <p:ext uri="{BB962C8B-B14F-4D97-AF65-F5344CB8AC3E}">
        <p14:creationId xmlns:p14="http://schemas.microsoft.com/office/powerpoint/2010/main" val="1574467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42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8" r:id="rId3"/>
    <p:sldLayoutId id="2147483669" r:id="rId4"/>
    <p:sldLayoutId id="2147483650" r:id="rId5"/>
    <p:sldLayoutId id="2147483651" r:id="rId6"/>
    <p:sldLayoutId id="2147483652" r:id="rId7"/>
    <p:sldLayoutId id="2147483653" r:id="rId8"/>
    <p:sldLayoutId id="2147483663" r:id="rId9"/>
    <p:sldLayoutId id="2147483654" r:id="rId10"/>
    <p:sldLayoutId id="2147483655" r:id="rId11"/>
    <p:sldLayoutId id="2147483658" r:id="rId12"/>
    <p:sldLayoutId id="2147483661" r:id="rId13"/>
    <p:sldLayoutId id="2147483662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232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pos="733" userDrawn="1">
          <p15:clr>
            <a:srgbClr val="F26B43"/>
          </p15:clr>
        </p15:guide>
        <p15:guide id="6" pos="892" userDrawn="1">
          <p15:clr>
            <a:srgbClr val="F26B43"/>
          </p15:clr>
        </p15:guide>
        <p15:guide id="7" pos="1300" userDrawn="1">
          <p15:clr>
            <a:srgbClr val="F26B43"/>
          </p15:clr>
        </p15:guide>
        <p15:guide id="8" pos="1459" userDrawn="1">
          <p15:clr>
            <a:srgbClr val="F26B43"/>
          </p15:clr>
        </p15:guide>
        <p15:guide id="9" pos="1867" userDrawn="1">
          <p15:clr>
            <a:srgbClr val="F26B43"/>
          </p15:clr>
        </p15:guide>
        <p15:guide id="10" pos="2026" userDrawn="1">
          <p15:clr>
            <a:srgbClr val="F26B43"/>
          </p15:clr>
        </p15:guide>
        <p15:guide id="11" pos="2411" userDrawn="1">
          <p15:clr>
            <a:srgbClr val="F26B43"/>
          </p15:clr>
        </p15:guide>
        <p15:guide id="12" pos="2570" userDrawn="1">
          <p15:clr>
            <a:srgbClr val="F26B43"/>
          </p15:clr>
        </p15:guide>
        <p15:guide id="13" pos="2978" userDrawn="1">
          <p15:clr>
            <a:srgbClr val="F26B43"/>
          </p15:clr>
        </p15:guide>
        <p15:guide id="14" pos="3137" userDrawn="1">
          <p15:clr>
            <a:srgbClr val="F26B43"/>
          </p15:clr>
        </p15:guide>
        <p15:guide id="15" pos="3545" userDrawn="1">
          <p15:clr>
            <a:srgbClr val="F26B43"/>
          </p15:clr>
        </p15:guide>
        <p15:guide id="16" pos="3704" userDrawn="1">
          <p15:clr>
            <a:srgbClr val="F26B43"/>
          </p15:clr>
        </p15:guide>
        <p15:guide id="17" pos="4089" userDrawn="1">
          <p15:clr>
            <a:srgbClr val="F26B43"/>
          </p15:clr>
        </p15:guide>
        <p15:guide id="18" pos="4248" userDrawn="1">
          <p15:clr>
            <a:srgbClr val="F26B43"/>
          </p15:clr>
        </p15:guide>
        <p15:guide id="19" pos="4656" userDrawn="1">
          <p15:clr>
            <a:srgbClr val="F26B43"/>
          </p15:clr>
        </p15:guide>
        <p15:guide id="20" pos="4815" userDrawn="1">
          <p15:clr>
            <a:srgbClr val="F26B43"/>
          </p15:clr>
        </p15:guide>
        <p15:guide id="21" pos="5223" userDrawn="1">
          <p15:clr>
            <a:srgbClr val="F26B43"/>
          </p15:clr>
        </p15:guide>
        <p15:guide id="22" pos="5382" userDrawn="1">
          <p15:clr>
            <a:srgbClr val="F26B43"/>
          </p15:clr>
        </p15:guide>
        <p15:guide id="23" pos="5768" userDrawn="1">
          <p15:clr>
            <a:srgbClr val="F26B43"/>
          </p15:clr>
        </p15:guide>
        <p15:guide id="24" pos="5927" userDrawn="1">
          <p15:clr>
            <a:srgbClr val="F26B43"/>
          </p15:clr>
        </p15:guide>
        <p15:guide id="25" pos="6335" userDrawn="1">
          <p15:clr>
            <a:srgbClr val="F26B43"/>
          </p15:clr>
        </p15:guide>
        <p15:guide id="26" pos="6494" userDrawn="1">
          <p15:clr>
            <a:srgbClr val="F26B43"/>
          </p15:clr>
        </p15:guide>
        <p15:guide id="27" pos="6879" userDrawn="1">
          <p15:clr>
            <a:srgbClr val="F26B43"/>
          </p15:clr>
        </p15:guide>
        <p15:guide id="28" pos="7038" userDrawn="1">
          <p15:clr>
            <a:srgbClr val="F26B43"/>
          </p15:clr>
        </p15:guide>
        <p15:guide id="29" orient="horz" pos="107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portcenter.ru/interviews/detail.php?VOTE_ID=4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7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1B0E672-B8F2-EF4B-9409-AE5AE8A6DF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83096" y="2281428"/>
            <a:ext cx="4910328" cy="16997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>
                <a:latin typeface="Circe Extra Bold" panose="020B0802020203020203" pitchFamily="34" charset="-52"/>
              </a:rPr>
              <a:t>АКСЕЛЕРАТОР </a:t>
            </a:r>
          </a:p>
          <a:p>
            <a:pPr>
              <a:lnSpc>
                <a:spcPct val="100000"/>
              </a:lnSpc>
            </a:pPr>
            <a:r>
              <a:rPr lang="ru-RU" sz="3600" dirty="0">
                <a:latin typeface="Circe Extra Bold" panose="020B0802020203020203" pitchFamily="34" charset="-52"/>
              </a:rPr>
              <a:t>ЭКСПОРТНОГО</a:t>
            </a:r>
          </a:p>
          <a:p>
            <a:pPr>
              <a:lnSpc>
                <a:spcPct val="100000"/>
              </a:lnSpc>
            </a:pPr>
            <a:r>
              <a:rPr lang="ru-RU" sz="3600" dirty="0">
                <a:latin typeface="Circe Extra Bold" panose="020B0802020203020203" pitchFamily="34" charset="-52"/>
              </a:rPr>
              <a:t>РОСТА</a:t>
            </a:r>
          </a:p>
        </p:txBody>
      </p:sp>
      <p:sp>
        <p:nvSpPr>
          <p:cNvPr id="3" name="Текст 1">
            <a:extLst>
              <a:ext uri="{FF2B5EF4-FFF2-40B4-BE49-F238E27FC236}">
                <a16:creationId xmlns:a16="http://schemas.microsoft.com/office/drawing/2014/main" id="{88CA9233-A918-458A-A46C-864E9290ACB1}"/>
              </a:ext>
            </a:extLst>
          </p:cNvPr>
          <p:cNvSpPr txBox="1">
            <a:spLocks/>
          </p:cNvSpPr>
          <p:nvPr/>
        </p:nvSpPr>
        <p:spPr>
          <a:xfrm>
            <a:off x="6483096" y="4005195"/>
            <a:ext cx="3801903" cy="81483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37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b="1" i="0" kern="1200">
                <a:solidFill>
                  <a:srgbClr val="002E5E"/>
                </a:solidFill>
                <a:latin typeface="Circe" panose="020B0502020203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00"/>
              </a:lnSpc>
            </a:pPr>
            <a:endParaRPr lang="en-US" sz="7200" b="0" dirty="0">
              <a:latin typeface="Circe" panose="020B0502020203020203" pitchFamily="34" charset="-52"/>
              <a:cs typeface="Calibri" panose="020F0502020204030204" pitchFamily="34" charset="0"/>
            </a:endParaRPr>
          </a:p>
          <a:p>
            <a:pPr>
              <a:lnSpc>
                <a:spcPts val="3500"/>
              </a:lnSpc>
            </a:pPr>
            <a:r>
              <a:rPr lang="ru-RU" sz="7200" b="0" dirty="0">
                <a:solidFill>
                  <a:srgbClr val="71CFEB"/>
                </a:solidFill>
                <a:latin typeface="Circe" panose="020B0502020203020203" pitchFamily="34" charset="-52"/>
                <a:cs typeface="Calibri" panose="020F0502020204030204" pitchFamily="34" charset="0"/>
              </a:rPr>
              <a:t>2022</a:t>
            </a:r>
            <a:endParaRPr lang="ru-RU" sz="7200" b="0" dirty="0">
              <a:latin typeface="Circe" panose="020B0502020203020203" pitchFamily="34" charset="-52"/>
              <a:cs typeface="Calibri" panose="020F0502020204030204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243D49D-053F-4E10-BF52-90EF3B145DB5}"/>
              </a:ext>
            </a:extLst>
          </p:cNvPr>
          <p:cNvGrpSpPr/>
          <p:nvPr/>
        </p:nvGrpSpPr>
        <p:grpSpPr>
          <a:xfrm>
            <a:off x="6483096" y="1892238"/>
            <a:ext cx="1811518" cy="219456"/>
            <a:chOff x="6700310" y="1782510"/>
            <a:chExt cx="1811518" cy="219456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9A629802-60E5-46AF-B078-C94F75622519}"/>
                </a:ext>
              </a:extLst>
            </p:cNvPr>
            <p:cNvGrpSpPr/>
            <p:nvPr/>
          </p:nvGrpSpPr>
          <p:grpSpPr>
            <a:xfrm>
              <a:off x="6700310" y="1782510"/>
              <a:ext cx="830524" cy="219456"/>
              <a:chOff x="5128079" y="483937"/>
              <a:chExt cx="830524" cy="219456"/>
            </a:xfrm>
            <a:solidFill>
              <a:srgbClr val="71CFEB"/>
            </a:solidFill>
          </p:grpSpPr>
          <p:sp>
            <p:nvSpPr>
              <p:cNvPr id="5" name="Стрелка: шеврон 4">
                <a:extLst>
                  <a:ext uri="{FF2B5EF4-FFF2-40B4-BE49-F238E27FC236}">
                    <a16:creationId xmlns:a16="http://schemas.microsoft.com/office/drawing/2014/main" id="{E6E8B214-DFC7-4DE0-81F1-C6E0CF6C8206}"/>
                  </a:ext>
                </a:extLst>
              </p:cNvPr>
              <p:cNvSpPr/>
              <p:nvPr/>
            </p:nvSpPr>
            <p:spPr>
              <a:xfrm>
                <a:off x="5128079" y="483937"/>
                <a:ext cx="176528" cy="219456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Стрелка: шеврон 5">
                <a:extLst>
                  <a:ext uri="{FF2B5EF4-FFF2-40B4-BE49-F238E27FC236}">
                    <a16:creationId xmlns:a16="http://schemas.microsoft.com/office/drawing/2014/main" id="{8EB910F5-7105-478F-893B-8F78050E545D}"/>
                  </a:ext>
                </a:extLst>
              </p:cNvPr>
              <p:cNvSpPr/>
              <p:nvPr/>
            </p:nvSpPr>
            <p:spPr>
              <a:xfrm>
                <a:off x="5455077" y="483937"/>
                <a:ext cx="176528" cy="219456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Стрелка: шеврон 6">
                <a:extLst>
                  <a:ext uri="{FF2B5EF4-FFF2-40B4-BE49-F238E27FC236}">
                    <a16:creationId xmlns:a16="http://schemas.microsoft.com/office/drawing/2014/main" id="{58EC38E9-389D-4750-9505-A0B3572081C0}"/>
                  </a:ext>
                </a:extLst>
              </p:cNvPr>
              <p:cNvSpPr/>
              <p:nvPr/>
            </p:nvSpPr>
            <p:spPr>
              <a:xfrm>
                <a:off x="5782075" y="483937"/>
                <a:ext cx="176528" cy="219456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CC47AF8F-EBE1-402E-9C9A-30991E3506EE}"/>
                </a:ext>
              </a:extLst>
            </p:cNvPr>
            <p:cNvGrpSpPr/>
            <p:nvPr/>
          </p:nvGrpSpPr>
          <p:grpSpPr>
            <a:xfrm>
              <a:off x="7681304" y="1782510"/>
              <a:ext cx="830524" cy="219456"/>
              <a:chOff x="5128079" y="483937"/>
              <a:chExt cx="830524" cy="219456"/>
            </a:xfrm>
            <a:solidFill>
              <a:srgbClr val="71CFEB"/>
            </a:solidFill>
          </p:grpSpPr>
          <p:sp>
            <p:nvSpPr>
              <p:cNvPr id="9" name="Стрелка: шеврон 8">
                <a:extLst>
                  <a:ext uri="{FF2B5EF4-FFF2-40B4-BE49-F238E27FC236}">
                    <a16:creationId xmlns:a16="http://schemas.microsoft.com/office/drawing/2014/main" id="{D70BC4E6-8067-49A5-98D6-B76DFA1873C7}"/>
                  </a:ext>
                </a:extLst>
              </p:cNvPr>
              <p:cNvSpPr/>
              <p:nvPr/>
            </p:nvSpPr>
            <p:spPr>
              <a:xfrm>
                <a:off x="5128079" y="483937"/>
                <a:ext cx="176528" cy="219456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Стрелка: шеврон 9">
                <a:extLst>
                  <a:ext uri="{FF2B5EF4-FFF2-40B4-BE49-F238E27FC236}">
                    <a16:creationId xmlns:a16="http://schemas.microsoft.com/office/drawing/2014/main" id="{1A667FDF-7E87-4F50-B04D-6256F02CBFE8}"/>
                  </a:ext>
                </a:extLst>
              </p:cNvPr>
              <p:cNvSpPr/>
              <p:nvPr/>
            </p:nvSpPr>
            <p:spPr>
              <a:xfrm>
                <a:off x="5455077" y="483937"/>
                <a:ext cx="176528" cy="219456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Стрелка: шеврон 10">
                <a:extLst>
                  <a:ext uri="{FF2B5EF4-FFF2-40B4-BE49-F238E27FC236}">
                    <a16:creationId xmlns:a16="http://schemas.microsoft.com/office/drawing/2014/main" id="{4ACE4E61-33D7-486A-97C5-98BC88BED6DD}"/>
                  </a:ext>
                </a:extLst>
              </p:cNvPr>
              <p:cNvSpPr/>
              <p:nvPr/>
            </p:nvSpPr>
            <p:spPr>
              <a:xfrm>
                <a:off x="5782075" y="483937"/>
                <a:ext cx="176528" cy="219456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8075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3F7F273-9D94-AF42-8824-F3B608B6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766" y="6356350"/>
            <a:ext cx="372004" cy="349250"/>
          </a:xfrm>
        </p:spPr>
        <p:txBody>
          <a:bodyPr/>
          <a:lstStyle/>
          <a:p>
            <a:fld id="{797ABEFC-1670-8A49-B2BE-FEA06EC01022}" type="slidenum">
              <a:rPr lang="ru-RU"/>
              <a:pPr/>
              <a:t>10</a:t>
            </a:fld>
            <a:endParaRPr lang="ru-RU"/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9AA721F7-52A9-4F99-A4F4-03116C959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942" y="385911"/>
            <a:ext cx="9505950" cy="415508"/>
          </a:xfrm>
        </p:spPr>
        <p:txBody>
          <a:bodyPr/>
          <a:lstStyle/>
          <a:p>
            <a:r>
              <a:rPr lang="ru-RU" sz="2800" dirty="0">
                <a:latin typeface="Circe Extra Bold" panose="020B0802020203020203" pitchFamily="34" charset="-52"/>
              </a:rPr>
              <a:t>ОТРАСЛИ УЧАСТНИКОВ </a:t>
            </a:r>
            <a:r>
              <a:rPr lang="ru-RU" sz="2800" dirty="0">
                <a:solidFill>
                  <a:srgbClr val="E21F2E"/>
                </a:solidFill>
                <a:latin typeface="Circe Extra Bold" panose="020B0802020203020203" pitchFamily="34" charset="-52"/>
              </a:rPr>
              <a:t>АКСЕЛЕРАТОРА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5AAAFA-3B06-461C-A8E2-F35AB8F52BD9}"/>
              </a:ext>
            </a:extLst>
          </p:cNvPr>
          <p:cNvSpPr/>
          <p:nvPr/>
        </p:nvSpPr>
        <p:spPr>
          <a:xfrm>
            <a:off x="7603822" y="3070973"/>
            <a:ext cx="2719308" cy="521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Транспортное машиностроение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8B103F5-F41B-47F8-ABD6-F9B8D74841E4}"/>
              </a:ext>
            </a:extLst>
          </p:cNvPr>
          <p:cNvSpPr/>
          <p:nvPr/>
        </p:nvSpPr>
        <p:spPr>
          <a:xfrm>
            <a:off x="6418932" y="5887281"/>
            <a:ext cx="2383431" cy="313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Металлообработка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63D7531-B6D1-4DED-865D-76DEF6E17BAC}"/>
              </a:ext>
            </a:extLst>
          </p:cNvPr>
          <p:cNvSpPr/>
          <p:nvPr/>
        </p:nvSpPr>
        <p:spPr>
          <a:xfrm>
            <a:off x="1923456" y="3069284"/>
            <a:ext cx="3038241" cy="521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Агропромышленный комплекс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5E1BF0B-B14A-4936-A4C0-351F21C35F71}"/>
              </a:ext>
            </a:extLst>
          </p:cNvPr>
          <p:cNvSpPr/>
          <p:nvPr/>
        </p:nvSpPr>
        <p:spPr>
          <a:xfrm>
            <a:off x="808395" y="5878733"/>
            <a:ext cx="2634182" cy="313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Деревопереработка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6B8D187-9FAC-41CC-96D3-884501857706}"/>
              </a:ext>
            </a:extLst>
          </p:cNvPr>
          <p:cNvSpPr/>
          <p:nvPr/>
        </p:nvSpPr>
        <p:spPr>
          <a:xfrm>
            <a:off x="8834108" y="5782930"/>
            <a:ext cx="3038241" cy="505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Легкая </a:t>
            </a:r>
          </a:p>
          <a:p>
            <a:pPr algn="ctr">
              <a:lnSpc>
                <a:spcPts val="1500"/>
              </a:lnSpc>
            </a:pPr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промышленность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28534D7-3D2A-49AD-B081-B9DA8D2B8B89}"/>
              </a:ext>
            </a:extLst>
          </p:cNvPr>
          <p:cNvSpPr/>
          <p:nvPr/>
        </p:nvSpPr>
        <p:spPr>
          <a:xfrm>
            <a:off x="3508413" y="5783407"/>
            <a:ext cx="2719308" cy="521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Электротехническое </a:t>
            </a:r>
          </a:p>
          <a:p>
            <a:pPr algn="ctr">
              <a:lnSpc>
                <a:spcPts val="1500"/>
              </a:lnSpc>
            </a:pPr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оборудование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0ED66474-23A0-41FB-BF1E-C494472AA60F}"/>
              </a:ext>
            </a:extLst>
          </p:cNvPr>
          <p:cNvSpPr/>
          <p:nvPr/>
        </p:nvSpPr>
        <p:spPr>
          <a:xfrm>
            <a:off x="1222648" y="3650768"/>
            <a:ext cx="1805676" cy="1805676"/>
          </a:xfrm>
          <a:prstGeom prst="ellipse">
            <a:avLst/>
          </a:prstGeom>
          <a:solidFill>
            <a:srgbClr val="71CFEB"/>
          </a:solidFill>
          <a:ln>
            <a:solidFill>
              <a:srgbClr val="71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56FEB7EF-F076-4504-8FBA-A33EB3517CEE}"/>
              </a:ext>
            </a:extLst>
          </p:cNvPr>
          <p:cNvSpPr/>
          <p:nvPr/>
        </p:nvSpPr>
        <p:spPr>
          <a:xfrm>
            <a:off x="8063481" y="1145958"/>
            <a:ext cx="1805676" cy="1805676"/>
          </a:xfrm>
          <a:prstGeom prst="ellipse">
            <a:avLst/>
          </a:prstGeom>
          <a:solidFill>
            <a:srgbClr val="71CFEB"/>
          </a:solidFill>
          <a:ln>
            <a:solidFill>
              <a:srgbClr val="71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271259F4-0F60-4067-BEA9-19BE8036FD95}"/>
              </a:ext>
            </a:extLst>
          </p:cNvPr>
          <p:cNvSpPr/>
          <p:nvPr/>
        </p:nvSpPr>
        <p:spPr>
          <a:xfrm>
            <a:off x="3965229" y="3682705"/>
            <a:ext cx="1805676" cy="1805676"/>
          </a:xfrm>
          <a:prstGeom prst="ellipse">
            <a:avLst/>
          </a:prstGeom>
          <a:solidFill>
            <a:srgbClr val="71CFEB"/>
          </a:solidFill>
          <a:ln>
            <a:solidFill>
              <a:srgbClr val="71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5BDD9839-016D-4AAE-AD3F-0CE7ED3AFA17}"/>
              </a:ext>
            </a:extLst>
          </p:cNvPr>
          <p:cNvSpPr/>
          <p:nvPr/>
        </p:nvSpPr>
        <p:spPr>
          <a:xfrm>
            <a:off x="6707810" y="3670596"/>
            <a:ext cx="1805676" cy="1805676"/>
          </a:xfrm>
          <a:prstGeom prst="ellipse">
            <a:avLst/>
          </a:prstGeom>
          <a:solidFill>
            <a:srgbClr val="71CFEB"/>
          </a:solidFill>
          <a:ln>
            <a:solidFill>
              <a:srgbClr val="71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E46FF47E-67D2-4A08-AF18-F1D58091DF85}"/>
              </a:ext>
            </a:extLst>
          </p:cNvPr>
          <p:cNvSpPr/>
          <p:nvPr/>
        </p:nvSpPr>
        <p:spPr>
          <a:xfrm>
            <a:off x="9450391" y="3650768"/>
            <a:ext cx="1805676" cy="1805676"/>
          </a:xfrm>
          <a:prstGeom prst="ellipse">
            <a:avLst/>
          </a:prstGeom>
          <a:solidFill>
            <a:srgbClr val="71CFEB"/>
          </a:solidFill>
          <a:ln>
            <a:solidFill>
              <a:srgbClr val="71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DBCD0FA-6149-4CC7-B5FF-2161EB1C8880}"/>
              </a:ext>
            </a:extLst>
          </p:cNvPr>
          <p:cNvGrpSpPr/>
          <p:nvPr/>
        </p:nvGrpSpPr>
        <p:grpSpPr>
          <a:xfrm>
            <a:off x="2541553" y="1145958"/>
            <a:ext cx="1805676" cy="1805676"/>
            <a:chOff x="2242225" y="898308"/>
            <a:chExt cx="1805676" cy="1805676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D3289E41-4440-4E19-A641-0862932F3D3D}"/>
                </a:ext>
              </a:extLst>
            </p:cNvPr>
            <p:cNvSpPr/>
            <p:nvPr/>
          </p:nvSpPr>
          <p:spPr>
            <a:xfrm>
              <a:off x="2242225" y="898308"/>
              <a:ext cx="1805676" cy="1805676"/>
            </a:xfrm>
            <a:prstGeom prst="ellipse">
              <a:avLst/>
            </a:prstGeom>
            <a:solidFill>
              <a:srgbClr val="71CFEB"/>
            </a:solidFill>
            <a:ln>
              <a:solidFill>
                <a:srgbClr val="71CF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4BF2DC12-BA46-4714-9532-F04E534A5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718653" y="1374736"/>
              <a:ext cx="852819" cy="852819"/>
            </a:xfrm>
            <a:prstGeom prst="rect">
              <a:avLst/>
            </a:prstGeom>
          </p:spPr>
        </p:pic>
      </p:grpSp>
      <p:grpSp>
        <p:nvGrpSpPr>
          <p:cNvPr id="33" name="Рисунок 31">
            <a:extLst>
              <a:ext uri="{FF2B5EF4-FFF2-40B4-BE49-F238E27FC236}">
                <a16:creationId xmlns:a16="http://schemas.microsoft.com/office/drawing/2014/main" id="{A4C2C951-7E05-4C21-A28A-41F86FFBE981}"/>
              </a:ext>
            </a:extLst>
          </p:cNvPr>
          <p:cNvGrpSpPr/>
          <p:nvPr/>
        </p:nvGrpSpPr>
        <p:grpSpPr>
          <a:xfrm>
            <a:off x="7184047" y="4127006"/>
            <a:ext cx="853200" cy="853200"/>
            <a:chOff x="7184047" y="3879356"/>
            <a:chExt cx="853200" cy="853200"/>
          </a:xfrm>
          <a:solidFill>
            <a:srgbClr val="002E5E"/>
          </a:solidFill>
        </p:grpSpPr>
        <p:sp>
          <p:nvSpPr>
            <p:cNvPr id="34" name="Полилиния: фигура 33">
              <a:extLst>
                <a:ext uri="{FF2B5EF4-FFF2-40B4-BE49-F238E27FC236}">
                  <a16:creationId xmlns:a16="http://schemas.microsoft.com/office/drawing/2014/main" id="{8C885F10-92D4-4261-91D2-69CFFA6738D1}"/>
                </a:ext>
              </a:extLst>
            </p:cNvPr>
            <p:cNvSpPr/>
            <p:nvPr/>
          </p:nvSpPr>
          <p:spPr>
            <a:xfrm>
              <a:off x="7232957" y="4209459"/>
              <a:ext cx="754882" cy="523252"/>
            </a:xfrm>
            <a:custGeom>
              <a:avLst/>
              <a:gdLst>
                <a:gd name="connsiteX0" fmla="*/ 17231 w 754882"/>
                <a:gd name="connsiteY0" fmla="*/ 97766 h 523251"/>
                <a:gd name="connsiteX1" fmla="*/ 156709 w 754882"/>
                <a:gd name="connsiteY1" fmla="*/ 179897 h 523251"/>
                <a:gd name="connsiteX2" fmla="*/ 192150 w 754882"/>
                <a:gd name="connsiteY2" fmla="*/ 179897 h 523251"/>
                <a:gd name="connsiteX3" fmla="*/ 192150 w 754882"/>
                <a:gd name="connsiteY3" fmla="*/ 210522 h 523251"/>
                <a:gd name="connsiteX4" fmla="*/ 233191 w 754882"/>
                <a:gd name="connsiteY4" fmla="*/ 251562 h 523251"/>
                <a:gd name="connsiteX5" fmla="*/ 249931 w 754882"/>
                <a:gd name="connsiteY5" fmla="*/ 251562 h 523251"/>
                <a:gd name="connsiteX6" fmla="*/ 280363 w 754882"/>
                <a:gd name="connsiteY6" fmla="*/ 331087 h 523251"/>
                <a:gd name="connsiteX7" fmla="*/ 276829 w 754882"/>
                <a:gd name="connsiteY7" fmla="*/ 359805 h 523251"/>
                <a:gd name="connsiteX8" fmla="*/ 221159 w 754882"/>
                <a:gd name="connsiteY8" fmla="*/ 359805 h 523251"/>
                <a:gd name="connsiteX9" fmla="*/ 165281 w 754882"/>
                <a:gd name="connsiteY9" fmla="*/ 415682 h 523251"/>
                <a:gd name="connsiteX10" fmla="*/ 165281 w 754882"/>
                <a:gd name="connsiteY10" fmla="*/ 420001 h 523251"/>
                <a:gd name="connsiteX11" fmla="*/ 145278 w 754882"/>
                <a:gd name="connsiteY11" fmla="*/ 420001 h 523251"/>
                <a:gd name="connsiteX12" fmla="*/ 111400 w 754882"/>
                <a:gd name="connsiteY12" fmla="*/ 453881 h 523251"/>
                <a:gd name="connsiteX13" fmla="*/ 111400 w 754882"/>
                <a:gd name="connsiteY13" fmla="*/ 489227 h 523251"/>
                <a:gd name="connsiteX14" fmla="*/ 145278 w 754882"/>
                <a:gd name="connsiteY14" fmla="*/ 523105 h 523251"/>
                <a:gd name="connsiteX15" fmla="*/ 341141 w 754882"/>
                <a:gd name="connsiteY15" fmla="*/ 523105 h 523251"/>
                <a:gd name="connsiteX16" fmla="*/ 353639 w 754882"/>
                <a:gd name="connsiteY16" fmla="*/ 510607 h 523251"/>
                <a:gd name="connsiteX17" fmla="*/ 341141 w 754882"/>
                <a:gd name="connsiteY17" fmla="*/ 498109 h 523251"/>
                <a:gd name="connsiteX18" fmla="*/ 145278 w 754882"/>
                <a:gd name="connsiteY18" fmla="*/ 498109 h 523251"/>
                <a:gd name="connsiteX19" fmla="*/ 136396 w 754882"/>
                <a:gd name="connsiteY19" fmla="*/ 489227 h 523251"/>
                <a:gd name="connsiteX20" fmla="*/ 136396 w 754882"/>
                <a:gd name="connsiteY20" fmla="*/ 453881 h 523251"/>
                <a:gd name="connsiteX21" fmla="*/ 145278 w 754882"/>
                <a:gd name="connsiteY21" fmla="*/ 444997 h 523251"/>
                <a:gd name="connsiteX22" fmla="*/ 605191 w 754882"/>
                <a:gd name="connsiteY22" fmla="*/ 444997 h 523251"/>
                <a:gd name="connsiteX23" fmla="*/ 614073 w 754882"/>
                <a:gd name="connsiteY23" fmla="*/ 453881 h 523251"/>
                <a:gd name="connsiteX24" fmla="*/ 614073 w 754882"/>
                <a:gd name="connsiteY24" fmla="*/ 489227 h 523251"/>
                <a:gd name="connsiteX25" fmla="*/ 605191 w 754882"/>
                <a:gd name="connsiteY25" fmla="*/ 498109 h 523251"/>
                <a:gd name="connsiteX26" fmla="*/ 399465 w 754882"/>
                <a:gd name="connsiteY26" fmla="*/ 498109 h 523251"/>
                <a:gd name="connsiteX27" fmla="*/ 386967 w 754882"/>
                <a:gd name="connsiteY27" fmla="*/ 510607 h 523251"/>
                <a:gd name="connsiteX28" fmla="*/ 399465 w 754882"/>
                <a:gd name="connsiteY28" fmla="*/ 523105 h 523251"/>
                <a:gd name="connsiteX29" fmla="*/ 605191 w 754882"/>
                <a:gd name="connsiteY29" fmla="*/ 523105 h 523251"/>
                <a:gd name="connsiteX30" fmla="*/ 639069 w 754882"/>
                <a:gd name="connsiteY30" fmla="*/ 489227 h 523251"/>
                <a:gd name="connsiteX31" fmla="*/ 639069 w 754882"/>
                <a:gd name="connsiteY31" fmla="*/ 453881 h 523251"/>
                <a:gd name="connsiteX32" fmla="*/ 605191 w 754882"/>
                <a:gd name="connsiteY32" fmla="*/ 420001 h 523251"/>
                <a:gd name="connsiteX33" fmla="*/ 585186 w 754882"/>
                <a:gd name="connsiteY33" fmla="*/ 420001 h 523251"/>
                <a:gd name="connsiteX34" fmla="*/ 585186 w 754882"/>
                <a:gd name="connsiteY34" fmla="*/ 415682 h 523251"/>
                <a:gd name="connsiteX35" fmla="*/ 529309 w 754882"/>
                <a:gd name="connsiteY35" fmla="*/ 359805 h 523251"/>
                <a:gd name="connsiteX36" fmla="*/ 473700 w 754882"/>
                <a:gd name="connsiteY36" fmla="*/ 359805 h 523251"/>
                <a:gd name="connsiteX37" fmla="*/ 470164 w 754882"/>
                <a:gd name="connsiteY37" fmla="*/ 331087 h 523251"/>
                <a:gd name="connsiteX38" fmla="*/ 500597 w 754882"/>
                <a:gd name="connsiteY38" fmla="*/ 251562 h 523251"/>
                <a:gd name="connsiteX39" fmla="*/ 539651 w 754882"/>
                <a:gd name="connsiteY39" fmla="*/ 251562 h 523251"/>
                <a:gd name="connsiteX40" fmla="*/ 754138 w 754882"/>
                <a:gd name="connsiteY40" fmla="*/ 37076 h 523251"/>
                <a:gd name="connsiteX41" fmla="*/ 718312 w 754882"/>
                <a:gd name="connsiteY41" fmla="*/ 1250 h 523251"/>
                <a:gd name="connsiteX42" fmla="*/ 233191 w 754882"/>
                <a:gd name="connsiteY42" fmla="*/ 1250 h 523251"/>
                <a:gd name="connsiteX43" fmla="*/ 194103 w 754882"/>
                <a:gd name="connsiteY43" fmla="*/ 29792 h 523251"/>
                <a:gd name="connsiteX44" fmla="*/ 32480 w 754882"/>
                <a:gd name="connsiteY44" fmla="*/ 29792 h 523251"/>
                <a:gd name="connsiteX45" fmla="*/ 5213 w 754882"/>
                <a:gd name="connsiteY45" fmla="*/ 76098 h 523251"/>
                <a:gd name="connsiteX46" fmla="*/ 560190 w 754882"/>
                <a:gd name="connsiteY46" fmla="*/ 415683 h 523251"/>
                <a:gd name="connsiteX47" fmla="*/ 560190 w 754882"/>
                <a:gd name="connsiteY47" fmla="*/ 420003 h 523251"/>
                <a:gd name="connsiteX48" fmla="*/ 190277 w 754882"/>
                <a:gd name="connsiteY48" fmla="*/ 420003 h 523251"/>
                <a:gd name="connsiteX49" fmla="*/ 190277 w 754882"/>
                <a:gd name="connsiteY49" fmla="*/ 415683 h 523251"/>
                <a:gd name="connsiteX50" fmla="*/ 221159 w 754882"/>
                <a:gd name="connsiteY50" fmla="*/ 384803 h 523251"/>
                <a:gd name="connsiteX51" fmla="*/ 529309 w 754882"/>
                <a:gd name="connsiteY51" fmla="*/ 384803 h 523251"/>
                <a:gd name="connsiteX52" fmla="*/ 560190 w 754882"/>
                <a:gd name="connsiteY52" fmla="*/ 415683 h 523251"/>
                <a:gd name="connsiteX53" fmla="*/ 448067 w 754882"/>
                <a:gd name="connsiteY53" fmla="*/ 359807 h 523251"/>
                <a:gd name="connsiteX54" fmla="*/ 302463 w 754882"/>
                <a:gd name="connsiteY54" fmla="*/ 359807 h 523251"/>
                <a:gd name="connsiteX55" fmla="*/ 305359 w 754882"/>
                <a:gd name="connsiteY55" fmla="*/ 331088 h 523251"/>
                <a:gd name="connsiteX56" fmla="*/ 281482 w 754882"/>
                <a:gd name="connsiteY56" fmla="*/ 251564 h 523251"/>
                <a:gd name="connsiteX57" fmla="*/ 469049 w 754882"/>
                <a:gd name="connsiteY57" fmla="*/ 251564 h 523251"/>
                <a:gd name="connsiteX58" fmla="*/ 445169 w 754882"/>
                <a:gd name="connsiteY58" fmla="*/ 331088 h 523251"/>
                <a:gd name="connsiteX59" fmla="*/ 448067 w 754882"/>
                <a:gd name="connsiteY59" fmla="*/ 359807 h 523251"/>
                <a:gd name="connsiteX60" fmla="*/ 233191 w 754882"/>
                <a:gd name="connsiteY60" fmla="*/ 26246 h 523251"/>
                <a:gd name="connsiteX61" fmla="*/ 718313 w 754882"/>
                <a:gd name="connsiteY61" fmla="*/ 26246 h 523251"/>
                <a:gd name="connsiteX62" fmla="*/ 729143 w 754882"/>
                <a:gd name="connsiteY62" fmla="*/ 37076 h 523251"/>
                <a:gd name="connsiteX63" fmla="*/ 539653 w 754882"/>
                <a:gd name="connsiteY63" fmla="*/ 226566 h 523251"/>
                <a:gd name="connsiteX64" fmla="*/ 233191 w 754882"/>
                <a:gd name="connsiteY64" fmla="*/ 226566 h 523251"/>
                <a:gd name="connsiteX65" fmla="*/ 217147 w 754882"/>
                <a:gd name="connsiteY65" fmla="*/ 210522 h 523251"/>
                <a:gd name="connsiteX66" fmla="*/ 217147 w 754882"/>
                <a:gd name="connsiteY66" fmla="*/ 42290 h 523251"/>
                <a:gd name="connsiteX67" fmla="*/ 233191 w 754882"/>
                <a:gd name="connsiteY67" fmla="*/ 26246 h 523251"/>
                <a:gd name="connsiteX68" fmla="*/ 32480 w 754882"/>
                <a:gd name="connsiteY68" fmla="*/ 54790 h 523251"/>
                <a:gd name="connsiteX69" fmla="*/ 192149 w 754882"/>
                <a:gd name="connsiteY69" fmla="*/ 54790 h 523251"/>
                <a:gd name="connsiteX70" fmla="*/ 192149 w 754882"/>
                <a:gd name="connsiteY70" fmla="*/ 154901 h 523251"/>
                <a:gd name="connsiteX71" fmla="*/ 156708 w 754882"/>
                <a:gd name="connsiteY71" fmla="*/ 154901 h 523251"/>
                <a:gd name="connsiteX72" fmla="*/ 39088 w 754882"/>
                <a:gd name="connsiteY72" fmla="*/ 85642 h 523251"/>
                <a:gd name="connsiteX73" fmla="*/ 27070 w 754882"/>
                <a:gd name="connsiteY73" fmla="*/ 63973 h 523251"/>
                <a:gd name="connsiteX74" fmla="*/ 32480 w 754882"/>
                <a:gd name="connsiteY74" fmla="*/ 54790 h 523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754882" h="523251">
                  <a:moveTo>
                    <a:pt x="17231" y="97766"/>
                  </a:moveTo>
                  <a:cubicBezTo>
                    <a:pt x="45333" y="148425"/>
                    <a:pt x="98780" y="179897"/>
                    <a:pt x="156709" y="179897"/>
                  </a:cubicBezTo>
                  <a:lnTo>
                    <a:pt x="192150" y="179897"/>
                  </a:lnTo>
                  <a:lnTo>
                    <a:pt x="192150" y="210522"/>
                  </a:lnTo>
                  <a:cubicBezTo>
                    <a:pt x="192150" y="233152"/>
                    <a:pt x="210561" y="251562"/>
                    <a:pt x="233191" y="251562"/>
                  </a:cubicBezTo>
                  <a:lnTo>
                    <a:pt x="249931" y="251562"/>
                  </a:lnTo>
                  <a:cubicBezTo>
                    <a:pt x="269587" y="273467"/>
                    <a:pt x="280363" y="301501"/>
                    <a:pt x="280363" y="331087"/>
                  </a:cubicBezTo>
                  <a:cubicBezTo>
                    <a:pt x="280363" y="340783"/>
                    <a:pt x="279170" y="350407"/>
                    <a:pt x="276829" y="359805"/>
                  </a:cubicBezTo>
                  <a:lnTo>
                    <a:pt x="221159" y="359805"/>
                  </a:lnTo>
                  <a:cubicBezTo>
                    <a:pt x="190349" y="359805"/>
                    <a:pt x="165281" y="384872"/>
                    <a:pt x="165281" y="415682"/>
                  </a:cubicBezTo>
                  <a:lnTo>
                    <a:pt x="165281" y="420001"/>
                  </a:lnTo>
                  <a:lnTo>
                    <a:pt x="145278" y="420001"/>
                  </a:lnTo>
                  <a:cubicBezTo>
                    <a:pt x="126597" y="420001"/>
                    <a:pt x="111400" y="435199"/>
                    <a:pt x="111400" y="453881"/>
                  </a:cubicBezTo>
                  <a:lnTo>
                    <a:pt x="111400" y="489227"/>
                  </a:lnTo>
                  <a:cubicBezTo>
                    <a:pt x="111400" y="507907"/>
                    <a:pt x="126597" y="523105"/>
                    <a:pt x="145278" y="523105"/>
                  </a:cubicBezTo>
                  <a:lnTo>
                    <a:pt x="341141" y="523105"/>
                  </a:lnTo>
                  <a:cubicBezTo>
                    <a:pt x="348044" y="523105"/>
                    <a:pt x="353639" y="517509"/>
                    <a:pt x="353639" y="510607"/>
                  </a:cubicBezTo>
                  <a:cubicBezTo>
                    <a:pt x="353639" y="503705"/>
                    <a:pt x="348044" y="498109"/>
                    <a:pt x="341141" y="498109"/>
                  </a:cubicBezTo>
                  <a:lnTo>
                    <a:pt x="145278" y="498109"/>
                  </a:lnTo>
                  <a:cubicBezTo>
                    <a:pt x="140380" y="498109"/>
                    <a:pt x="136396" y="494124"/>
                    <a:pt x="136396" y="489227"/>
                  </a:cubicBezTo>
                  <a:lnTo>
                    <a:pt x="136396" y="453881"/>
                  </a:lnTo>
                  <a:cubicBezTo>
                    <a:pt x="136396" y="448983"/>
                    <a:pt x="140380" y="444997"/>
                    <a:pt x="145278" y="444997"/>
                  </a:cubicBezTo>
                  <a:lnTo>
                    <a:pt x="605191" y="444997"/>
                  </a:lnTo>
                  <a:cubicBezTo>
                    <a:pt x="610089" y="444997"/>
                    <a:pt x="614073" y="448981"/>
                    <a:pt x="614073" y="453881"/>
                  </a:cubicBezTo>
                  <a:lnTo>
                    <a:pt x="614073" y="489227"/>
                  </a:lnTo>
                  <a:cubicBezTo>
                    <a:pt x="614073" y="494124"/>
                    <a:pt x="610089" y="498109"/>
                    <a:pt x="605191" y="498109"/>
                  </a:cubicBezTo>
                  <a:lnTo>
                    <a:pt x="399465" y="498109"/>
                  </a:lnTo>
                  <a:cubicBezTo>
                    <a:pt x="392561" y="498109"/>
                    <a:pt x="386967" y="503705"/>
                    <a:pt x="386967" y="510607"/>
                  </a:cubicBezTo>
                  <a:cubicBezTo>
                    <a:pt x="386967" y="517509"/>
                    <a:pt x="392561" y="523105"/>
                    <a:pt x="399465" y="523105"/>
                  </a:cubicBezTo>
                  <a:lnTo>
                    <a:pt x="605191" y="523105"/>
                  </a:lnTo>
                  <a:cubicBezTo>
                    <a:pt x="623871" y="523105"/>
                    <a:pt x="639069" y="507907"/>
                    <a:pt x="639069" y="489227"/>
                  </a:cubicBezTo>
                  <a:lnTo>
                    <a:pt x="639069" y="453881"/>
                  </a:lnTo>
                  <a:cubicBezTo>
                    <a:pt x="639069" y="435200"/>
                    <a:pt x="623871" y="420001"/>
                    <a:pt x="605191" y="420001"/>
                  </a:cubicBezTo>
                  <a:lnTo>
                    <a:pt x="585186" y="420001"/>
                  </a:lnTo>
                  <a:lnTo>
                    <a:pt x="585186" y="415682"/>
                  </a:lnTo>
                  <a:cubicBezTo>
                    <a:pt x="585186" y="384872"/>
                    <a:pt x="560120" y="359805"/>
                    <a:pt x="529309" y="359805"/>
                  </a:cubicBezTo>
                  <a:lnTo>
                    <a:pt x="473700" y="359805"/>
                  </a:lnTo>
                  <a:cubicBezTo>
                    <a:pt x="471359" y="350404"/>
                    <a:pt x="470164" y="340780"/>
                    <a:pt x="470164" y="331087"/>
                  </a:cubicBezTo>
                  <a:cubicBezTo>
                    <a:pt x="470164" y="301501"/>
                    <a:pt x="480940" y="273466"/>
                    <a:pt x="500597" y="251562"/>
                  </a:cubicBezTo>
                  <a:lnTo>
                    <a:pt x="539651" y="251562"/>
                  </a:lnTo>
                  <a:cubicBezTo>
                    <a:pt x="657919" y="251562"/>
                    <a:pt x="754138" y="155344"/>
                    <a:pt x="754138" y="37076"/>
                  </a:cubicBezTo>
                  <a:cubicBezTo>
                    <a:pt x="754138" y="17322"/>
                    <a:pt x="738065" y="1250"/>
                    <a:pt x="718312" y="1250"/>
                  </a:cubicBezTo>
                  <a:lnTo>
                    <a:pt x="233191" y="1250"/>
                  </a:lnTo>
                  <a:cubicBezTo>
                    <a:pt x="214919" y="1250"/>
                    <a:pt x="199403" y="13256"/>
                    <a:pt x="194103" y="29792"/>
                  </a:cubicBezTo>
                  <a:lnTo>
                    <a:pt x="32480" y="29792"/>
                  </a:lnTo>
                  <a:cubicBezTo>
                    <a:pt x="8722" y="29792"/>
                    <a:pt x="-6329" y="55298"/>
                    <a:pt x="5213" y="76098"/>
                  </a:cubicBezTo>
                  <a:close/>
                  <a:moveTo>
                    <a:pt x="560190" y="415683"/>
                  </a:moveTo>
                  <a:lnTo>
                    <a:pt x="560190" y="420003"/>
                  </a:lnTo>
                  <a:lnTo>
                    <a:pt x="190277" y="420003"/>
                  </a:lnTo>
                  <a:lnTo>
                    <a:pt x="190277" y="415683"/>
                  </a:lnTo>
                  <a:cubicBezTo>
                    <a:pt x="190277" y="398656"/>
                    <a:pt x="204130" y="384803"/>
                    <a:pt x="221159" y="384803"/>
                  </a:cubicBezTo>
                  <a:lnTo>
                    <a:pt x="529309" y="384803"/>
                  </a:lnTo>
                  <a:cubicBezTo>
                    <a:pt x="546337" y="384803"/>
                    <a:pt x="560190" y="398656"/>
                    <a:pt x="560190" y="415683"/>
                  </a:cubicBezTo>
                  <a:close/>
                  <a:moveTo>
                    <a:pt x="448067" y="359807"/>
                  </a:moveTo>
                  <a:lnTo>
                    <a:pt x="302463" y="359807"/>
                  </a:lnTo>
                  <a:cubicBezTo>
                    <a:pt x="304388" y="350365"/>
                    <a:pt x="305359" y="340757"/>
                    <a:pt x="305359" y="331088"/>
                  </a:cubicBezTo>
                  <a:cubicBezTo>
                    <a:pt x="305359" y="302434"/>
                    <a:pt x="297011" y="274972"/>
                    <a:pt x="281482" y="251564"/>
                  </a:cubicBezTo>
                  <a:lnTo>
                    <a:pt x="469049" y="251564"/>
                  </a:lnTo>
                  <a:cubicBezTo>
                    <a:pt x="453518" y="274972"/>
                    <a:pt x="445169" y="302433"/>
                    <a:pt x="445169" y="331088"/>
                  </a:cubicBezTo>
                  <a:cubicBezTo>
                    <a:pt x="445169" y="340753"/>
                    <a:pt x="446141" y="350364"/>
                    <a:pt x="448067" y="359807"/>
                  </a:cubicBezTo>
                  <a:close/>
                  <a:moveTo>
                    <a:pt x="233191" y="26246"/>
                  </a:moveTo>
                  <a:lnTo>
                    <a:pt x="718313" y="26246"/>
                  </a:lnTo>
                  <a:cubicBezTo>
                    <a:pt x="724286" y="26246"/>
                    <a:pt x="729143" y="31105"/>
                    <a:pt x="729143" y="37076"/>
                  </a:cubicBezTo>
                  <a:cubicBezTo>
                    <a:pt x="729143" y="141561"/>
                    <a:pt x="644138" y="226566"/>
                    <a:pt x="539653" y="226566"/>
                  </a:cubicBezTo>
                  <a:cubicBezTo>
                    <a:pt x="526795" y="226566"/>
                    <a:pt x="254297" y="226566"/>
                    <a:pt x="233191" y="226566"/>
                  </a:cubicBezTo>
                  <a:cubicBezTo>
                    <a:pt x="224344" y="226566"/>
                    <a:pt x="217147" y="219369"/>
                    <a:pt x="217147" y="210522"/>
                  </a:cubicBezTo>
                  <a:cubicBezTo>
                    <a:pt x="217147" y="191503"/>
                    <a:pt x="217147" y="60677"/>
                    <a:pt x="217147" y="42290"/>
                  </a:cubicBezTo>
                  <a:cubicBezTo>
                    <a:pt x="217147" y="33445"/>
                    <a:pt x="224344" y="26246"/>
                    <a:pt x="233191" y="26246"/>
                  </a:cubicBezTo>
                  <a:close/>
                  <a:moveTo>
                    <a:pt x="32480" y="54790"/>
                  </a:moveTo>
                  <a:lnTo>
                    <a:pt x="192149" y="54790"/>
                  </a:lnTo>
                  <a:lnTo>
                    <a:pt x="192149" y="154901"/>
                  </a:lnTo>
                  <a:lnTo>
                    <a:pt x="156708" y="154901"/>
                  </a:lnTo>
                  <a:cubicBezTo>
                    <a:pt x="107855" y="154901"/>
                    <a:pt x="62786" y="128362"/>
                    <a:pt x="39088" y="85642"/>
                  </a:cubicBezTo>
                  <a:lnTo>
                    <a:pt x="27070" y="63973"/>
                  </a:lnTo>
                  <a:cubicBezTo>
                    <a:pt x="24785" y="59851"/>
                    <a:pt x="27763" y="54790"/>
                    <a:pt x="32480" y="54790"/>
                  </a:cubicBezTo>
                  <a:close/>
                </a:path>
              </a:pathLst>
            </a:custGeom>
            <a:grpFill/>
            <a:ln w="9525" cap="flat">
              <a:solidFill>
                <a:srgbClr val="002E5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35" name="Полилиния: фигура 34">
              <a:extLst>
                <a:ext uri="{FF2B5EF4-FFF2-40B4-BE49-F238E27FC236}">
                  <a16:creationId xmlns:a16="http://schemas.microsoft.com/office/drawing/2014/main" id="{13E86CC8-BDF9-4D1D-AE7B-88CAE4A0FCAA}"/>
                </a:ext>
              </a:extLst>
            </p:cNvPr>
            <p:cNvSpPr/>
            <p:nvPr/>
          </p:nvSpPr>
          <p:spPr>
            <a:xfrm>
              <a:off x="7278558" y="3878105"/>
              <a:ext cx="539916" cy="323283"/>
            </a:xfrm>
            <a:custGeom>
              <a:avLst/>
              <a:gdLst>
                <a:gd name="connsiteX0" fmla="*/ 13232 w 539915"/>
                <a:gd name="connsiteY0" fmla="*/ 295568 h 323282"/>
                <a:gd name="connsiteX1" fmla="*/ 63804 w 539915"/>
                <a:gd name="connsiteY1" fmla="*/ 320983 h 323282"/>
                <a:gd name="connsiteX2" fmla="*/ 391935 w 539915"/>
                <a:gd name="connsiteY2" fmla="*/ 212351 h 323282"/>
                <a:gd name="connsiteX3" fmla="*/ 404886 w 539915"/>
                <a:gd name="connsiteY3" fmla="*/ 251472 h 323282"/>
                <a:gd name="connsiteX4" fmla="*/ 450054 w 539915"/>
                <a:gd name="connsiteY4" fmla="*/ 274173 h 323282"/>
                <a:gd name="connsiteX5" fmla="*/ 515069 w 539915"/>
                <a:gd name="connsiteY5" fmla="*/ 252648 h 323282"/>
                <a:gd name="connsiteX6" fmla="*/ 537768 w 539915"/>
                <a:gd name="connsiteY6" fmla="*/ 207482 h 323282"/>
                <a:gd name="connsiteX7" fmla="*/ 515365 w 539915"/>
                <a:gd name="connsiteY7" fmla="*/ 139809 h 323282"/>
                <a:gd name="connsiteX8" fmla="*/ 499571 w 539915"/>
                <a:gd name="connsiteY8" fmla="*/ 131872 h 323282"/>
                <a:gd name="connsiteX9" fmla="*/ 491634 w 539915"/>
                <a:gd name="connsiteY9" fmla="*/ 147665 h 323282"/>
                <a:gd name="connsiteX10" fmla="*/ 514037 w 539915"/>
                <a:gd name="connsiteY10" fmla="*/ 215336 h 323282"/>
                <a:gd name="connsiteX11" fmla="*/ 507210 w 539915"/>
                <a:gd name="connsiteY11" fmla="*/ 228919 h 323282"/>
                <a:gd name="connsiteX12" fmla="*/ 442195 w 539915"/>
                <a:gd name="connsiteY12" fmla="*/ 250442 h 323282"/>
                <a:gd name="connsiteX13" fmla="*/ 428614 w 539915"/>
                <a:gd name="connsiteY13" fmla="*/ 243616 h 323282"/>
                <a:gd name="connsiteX14" fmla="*/ 361334 w 539915"/>
                <a:gd name="connsiteY14" fmla="*/ 40390 h 323282"/>
                <a:gd name="connsiteX15" fmla="*/ 373036 w 539915"/>
                <a:gd name="connsiteY15" fmla="*/ 26367 h 323282"/>
                <a:gd name="connsiteX16" fmla="*/ 448704 w 539915"/>
                <a:gd name="connsiteY16" fmla="*/ 37020 h 323282"/>
                <a:gd name="connsiteX17" fmla="*/ 457409 w 539915"/>
                <a:gd name="connsiteY17" fmla="*/ 44286 h 323282"/>
                <a:gd name="connsiteX18" fmla="*/ 473282 w 539915"/>
                <a:gd name="connsiteY18" fmla="*/ 92232 h 323282"/>
                <a:gd name="connsiteX19" fmla="*/ 489076 w 539915"/>
                <a:gd name="connsiteY19" fmla="*/ 100169 h 323282"/>
                <a:gd name="connsiteX20" fmla="*/ 497013 w 539915"/>
                <a:gd name="connsiteY20" fmla="*/ 84375 h 323282"/>
                <a:gd name="connsiteX21" fmla="*/ 481141 w 539915"/>
                <a:gd name="connsiteY21" fmla="*/ 36431 h 323282"/>
                <a:gd name="connsiteX22" fmla="*/ 452190 w 539915"/>
                <a:gd name="connsiteY22" fmla="*/ 12268 h 323282"/>
                <a:gd name="connsiteX23" fmla="*/ 376524 w 539915"/>
                <a:gd name="connsiteY23" fmla="*/ 1614 h 323282"/>
                <a:gd name="connsiteX24" fmla="*/ 337606 w 539915"/>
                <a:gd name="connsiteY24" fmla="*/ 48244 h 323282"/>
                <a:gd name="connsiteX25" fmla="*/ 356828 w 539915"/>
                <a:gd name="connsiteY25" fmla="*/ 106303 h 323282"/>
                <a:gd name="connsiteX26" fmla="*/ 28698 w 539915"/>
                <a:gd name="connsiteY26" fmla="*/ 214934 h 323282"/>
                <a:gd name="connsiteX27" fmla="*/ 3280 w 539915"/>
                <a:gd name="connsiteY27" fmla="*/ 265506 h 323282"/>
                <a:gd name="connsiteX28" fmla="*/ 356547 w 539915"/>
                <a:gd name="connsiteY28" fmla="*/ 197735 h 323282"/>
                <a:gd name="connsiteX29" fmla="*/ 337151 w 539915"/>
                <a:gd name="connsiteY29" fmla="*/ 139148 h 323282"/>
                <a:gd name="connsiteX30" fmla="*/ 364682 w 539915"/>
                <a:gd name="connsiteY30" fmla="*/ 130034 h 323282"/>
                <a:gd name="connsiteX31" fmla="*/ 384077 w 539915"/>
                <a:gd name="connsiteY31" fmla="*/ 188622 h 323282"/>
                <a:gd name="connsiteX32" fmla="*/ 36552 w 539915"/>
                <a:gd name="connsiteY32" fmla="*/ 238666 h 323282"/>
                <a:gd name="connsiteX33" fmla="*/ 313422 w 539915"/>
                <a:gd name="connsiteY33" fmla="*/ 147005 h 323282"/>
                <a:gd name="connsiteX34" fmla="*/ 332817 w 539915"/>
                <a:gd name="connsiteY34" fmla="*/ 205592 h 323282"/>
                <a:gd name="connsiteX35" fmla="*/ 55947 w 539915"/>
                <a:gd name="connsiteY35" fmla="*/ 297253 h 323282"/>
                <a:gd name="connsiteX36" fmla="*/ 36962 w 539915"/>
                <a:gd name="connsiteY36" fmla="*/ 287711 h 323282"/>
                <a:gd name="connsiteX37" fmla="*/ 27008 w 539915"/>
                <a:gd name="connsiteY37" fmla="*/ 257651 h 323282"/>
                <a:gd name="connsiteX38" fmla="*/ 36552 w 539915"/>
                <a:gd name="connsiteY38" fmla="*/ 238666 h 32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39915" h="323282">
                  <a:moveTo>
                    <a:pt x="13232" y="295568"/>
                  </a:moveTo>
                  <a:cubicBezTo>
                    <a:pt x="20169" y="316515"/>
                    <a:pt x="42849" y="327918"/>
                    <a:pt x="63804" y="320983"/>
                  </a:cubicBezTo>
                  <a:lnTo>
                    <a:pt x="391935" y="212351"/>
                  </a:lnTo>
                  <a:lnTo>
                    <a:pt x="404886" y="251472"/>
                  </a:lnTo>
                  <a:cubicBezTo>
                    <a:pt x="411092" y="270219"/>
                    <a:pt x="431285" y="280386"/>
                    <a:pt x="450054" y="274173"/>
                  </a:cubicBezTo>
                  <a:lnTo>
                    <a:pt x="515069" y="252648"/>
                  </a:lnTo>
                  <a:cubicBezTo>
                    <a:pt x="533779" y="246454"/>
                    <a:pt x="543963" y="226193"/>
                    <a:pt x="537768" y="207482"/>
                  </a:cubicBezTo>
                  <a:lnTo>
                    <a:pt x="515365" y="139809"/>
                  </a:lnTo>
                  <a:cubicBezTo>
                    <a:pt x="513194" y="133257"/>
                    <a:pt x="506122" y="129703"/>
                    <a:pt x="499571" y="131872"/>
                  </a:cubicBezTo>
                  <a:cubicBezTo>
                    <a:pt x="493019" y="134042"/>
                    <a:pt x="489466" y="141112"/>
                    <a:pt x="491634" y="147665"/>
                  </a:cubicBezTo>
                  <a:lnTo>
                    <a:pt x="514037" y="215336"/>
                  </a:lnTo>
                  <a:cubicBezTo>
                    <a:pt x="515900" y="220962"/>
                    <a:pt x="512837" y="227056"/>
                    <a:pt x="507210" y="228919"/>
                  </a:cubicBezTo>
                  <a:lnTo>
                    <a:pt x="442195" y="250442"/>
                  </a:lnTo>
                  <a:cubicBezTo>
                    <a:pt x="436561" y="252312"/>
                    <a:pt x="430479" y="249257"/>
                    <a:pt x="428614" y="243616"/>
                  </a:cubicBezTo>
                  <a:lnTo>
                    <a:pt x="361334" y="40390"/>
                  </a:lnTo>
                  <a:cubicBezTo>
                    <a:pt x="358830" y="32821"/>
                    <a:pt x="365144" y="25254"/>
                    <a:pt x="373036" y="26367"/>
                  </a:cubicBezTo>
                  <a:lnTo>
                    <a:pt x="448704" y="37020"/>
                  </a:lnTo>
                  <a:cubicBezTo>
                    <a:pt x="452778" y="37594"/>
                    <a:pt x="456115" y="40378"/>
                    <a:pt x="457409" y="44286"/>
                  </a:cubicBezTo>
                  <a:lnTo>
                    <a:pt x="473282" y="92232"/>
                  </a:lnTo>
                  <a:cubicBezTo>
                    <a:pt x="475452" y="98784"/>
                    <a:pt x="482524" y="102337"/>
                    <a:pt x="489076" y="100169"/>
                  </a:cubicBezTo>
                  <a:cubicBezTo>
                    <a:pt x="495628" y="97999"/>
                    <a:pt x="499181" y="90929"/>
                    <a:pt x="497013" y="84375"/>
                  </a:cubicBezTo>
                  <a:lnTo>
                    <a:pt x="481141" y="36431"/>
                  </a:lnTo>
                  <a:cubicBezTo>
                    <a:pt x="476838" y="23434"/>
                    <a:pt x="465745" y="14176"/>
                    <a:pt x="452190" y="12268"/>
                  </a:cubicBezTo>
                  <a:lnTo>
                    <a:pt x="376524" y="1614"/>
                  </a:lnTo>
                  <a:cubicBezTo>
                    <a:pt x="350258" y="-2092"/>
                    <a:pt x="329283" y="23101"/>
                    <a:pt x="337606" y="48244"/>
                  </a:cubicBezTo>
                  <a:lnTo>
                    <a:pt x="356828" y="106303"/>
                  </a:lnTo>
                  <a:cubicBezTo>
                    <a:pt x="347573" y="109367"/>
                    <a:pt x="39296" y="211427"/>
                    <a:pt x="28698" y="214934"/>
                  </a:cubicBezTo>
                  <a:cubicBezTo>
                    <a:pt x="7748" y="221870"/>
                    <a:pt x="-3654" y="244555"/>
                    <a:pt x="3280" y="265506"/>
                  </a:cubicBezTo>
                  <a:close/>
                  <a:moveTo>
                    <a:pt x="356547" y="197735"/>
                  </a:moveTo>
                  <a:lnTo>
                    <a:pt x="337151" y="139148"/>
                  </a:lnTo>
                  <a:lnTo>
                    <a:pt x="364682" y="130034"/>
                  </a:lnTo>
                  <a:cubicBezTo>
                    <a:pt x="367677" y="139083"/>
                    <a:pt x="376604" y="166047"/>
                    <a:pt x="384077" y="188622"/>
                  </a:cubicBezTo>
                  <a:close/>
                  <a:moveTo>
                    <a:pt x="36552" y="238666"/>
                  </a:moveTo>
                  <a:lnTo>
                    <a:pt x="313422" y="147005"/>
                  </a:lnTo>
                  <a:lnTo>
                    <a:pt x="332817" y="205592"/>
                  </a:lnTo>
                  <a:lnTo>
                    <a:pt x="55947" y="297253"/>
                  </a:lnTo>
                  <a:cubicBezTo>
                    <a:pt x="48075" y="299856"/>
                    <a:pt x="39578" y="295610"/>
                    <a:pt x="36962" y="287711"/>
                  </a:cubicBezTo>
                  <a:lnTo>
                    <a:pt x="27008" y="257651"/>
                  </a:lnTo>
                  <a:cubicBezTo>
                    <a:pt x="24405" y="249786"/>
                    <a:pt x="28686" y="241269"/>
                    <a:pt x="36552" y="238666"/>
                  </a:cubicBezTo>
                  <a:close/>
                </a:path>
              </a:pathLst>
            </a:custGeom>
            <a:grpFill/>
            <a:ln w="9525" cap="flat">
              <a:solidFill>
                <a:srgbClr val="002E5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EB1F2A3-C016-494E-9A5A-6310126BA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926628" y="4125755"/>
            <a:ext cx="853200" cy="8532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D29C529-F260-4CC8-96EA-B1D60BDBB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441467" y="4158943"/>
            <a:ext cx="853200" cy="8532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876F183-0CCA-4806-8A00-C7C9685005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539719" y="1625983"/>
            <a:ext cx="853200" cy="8532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05ADE1B-164E-4492-9282-0C9FED7E45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698886" y="4125755"/>
            <a:ext cx="853200" cy="853200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FA47D34A-8998-4B54-95B0-31BC99F0E723}"/>
              </a:ext>
            </a:extLst>
          </p:cNvPr>
          <p:cNvGrpSpPr/>
          <p:nvPr/>
        </p:nvGrpSpPr>
        <p:grpSpPr>
          <a:xfrm>
            <a:off x="7232957" y="812739"/>
            <a:ext cx="830524" cy="219456"/>
            <a:chOff x="5128079" y="483937"/>
            <a:chExt cx="830524" cy="219456"/>
          </a:xfrm>
          <a:solidFill>
            <a:srgbClr val="71CFEB"/>
          </a:solidFill>
        </p:grpSpPr>
        <p:sp>
          <p:nvSpPr>
            <p:cNvPr id="45" name="Стрелка: шеврон 44">
              <a:extLst>
                <a:ext uri="{FF2B5EF4-FFF2-40B4-BE49-F238E27FC236}">
                  <a16:creationId xmlns:a16="http://schemas.microsoft.com/office/drawing/2014/main" id="{54E59235-8C67-4AE2-BCFA-FFC80A583BE4}"/>
                </a:ext>
              </a:extLst>
            </p:cNvPr>
            <p:cNvSpPr/>
            <p:nvPr/>
          </p:nvSpPr>
          <p:spPr>
            <a:xfrm>
              <a:off x="5128079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6" name="Стрелка: шеврон 45">
              <a:extLst>
                <a:ext uri="{FF2B5EF4-FFF2-40B4-BE49-F238E27FC236}">
                  <a16:creationId xmlns:a16="http://schemas.microsoft.com/office/drawing/2014/main" id="{D6098441-654C-46C3-9BDC-F73856D15E90}"/>
                </a:ext>
              </a:extLst>
            </p:cNvPr>
            <p:cNvSpPr/>
            <p:nvPr/>
          </p:nvSpPr>
          <p:spPr>
            <a:xfrm>
              <a:off x="5455077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7" name="Стрелка: шеврон 46">
              <a:extLst>
                <a:ext uri="{FF2B5EF4-FFF2-40B4-BE49-F238E27FC236}">
                  <a16:creationId xmlns:a16="http://schemas.microsoft.com/office/drawing/2014/main" id="{083363C8-5DAC-44A8-8BAD-C89779955C51}"/>
                </a:ext>
              </a:extLst>
            </p:cNvPr>
            <p:cNvSpPr/>
            <p:nvPr/>
          </p:nvSpPr>
          <p:spPr>
            <a:xfrm>
              <a:off x="5782075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9297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27FBA381-BC96-48CB-A560-FC5133680DE8}"/>
              </a:ext>
            </a:extLst>
          </p:cNvPr>
          <p:cNvSpPr/>
          <p:nvPr/>
        </p:nvSpPr>
        <p:spPr>
          <a:xfrm>
            <a:off x="1977492" y="4597750"/>
            <a:ext cx="97001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Компании из числа участников национального проекта</a:t>
            </a:r>
          </a:p>
          <a:p>
            <a:pPr algn="just"/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принимают участие в программе на безвозмездной основе</a:t>
            </a:r>
          </a:p>
          <a:p>
            <a:pPr algn="just"/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(субсидируется за счет средств Федерального бюджета</a:t>
            </a:r>
          </a:p>
          <a:p>
            <a:pPr algn="just"/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Российской Федерации)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3F7F273-9D94-AF42-8824-F3B608B6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766" y="6356350"/>
            <a:ext cx="372004" cy="349250"/>
          </a:xfrm>
        </p:spPr>
        <p:txBody>
          <a:bodyPr/>
          <a:lstStyle/>
          <a:p>
            <a:fld id="{797ABEFC-1670-8A49-B2BE-FEA06EC01022}" type="slidenum">
              <a:rPr lang="ru-RU"/>
              <a:pPr/>
              <a:t>11</a:t>
            </a:fld>
            <a:endParaRPr lang="ru-RU"/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9AA721F7-52A9-4F99-A4F4-03116C959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942" y="385911"/>
            <a:ext cx="9505950" cy="415508"/>
          </a:xfrm>
        </p:spPr>
        <p:txBody>
          <a:bodyPr/>
          <a:lstStyle/>
          <a:p>
            <a:r>
              <a:rPr lang="ru-RU" sz="2800" dirty="0">
                <a:latin typeface="Circe Extra Bold" panose="020B0802020203020203" pitchFamily="34" charset="-52"/>
              </a:rPr>
              <a:t>УСЛОВИЯ УЧАСТИЯ В ПРОГРАММЕ </a:t>
            </a:r>
            <a:r>
              <a:rPr lang="ru-RU" sz="2800" dirty="0">
                <a:solidFill>
                  <a:srgbClr val="E21F2E"/>
                </a:solidFill>
                <a:latin typeface="Circe Extra Bold" panose="020B0802020203020203" pitchFamily="34" charset="-52"/>
              </a:rPr>
              <a:t>АКСЕЛЕРАТОРА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FA47D34A-8998-4B54-95B0-31BC99F0E723}"/>
              </a:ext>
            </a:extLst>
          </p:cNvPr>
          <p:cNvGrpSpPr/>
          <p:nvPr/>
        </p:nvGrpSpPr>
        <p:grpSpPr>
          <a:xfrm>
            <a:off x="9089900" y="807697"/>
            <a:ext cx="830524" cy="219456"/>
            <a:chOff x="5128079" y="483937"/>
            <a:chExt cx="830524" cy="219456"/>
          </a:xfrm>
          <a:solidFill>
            <a:srgbClr val="71CFEB"/>
          </a:solidFill>
        </p:grpSpPr>
        <p:sp>
          <p:nvSpPr>
            <p:cNvPr id="45" name="Стрелка: шеврон 44">
              <a:extLst>
                <a:ext uri="{FF2B5EF4-FFF2-40B4-BE49-F238E27FC236}">
                  <a16:creationId xmlns:a16="http://schemas.microsoft.com/office/drawing/2014/main" id="{54E59235-8C67-4AE2-BCFA-FFC80A583BE4}"/>
                </a:ext>
              </a:extLst>
            </p:cNvPr>
            <p:cNvSpPr/>
            <p:nvPr/>
          </p:nvSpPr>
          <p:spPr>
            <a:xfrm>
              <a:off x="5128079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6" name="Стрелка: шеврон 45">
              <a:extLst>
                <a:ext uri="{FF2B5EF4-FFF2-40B4-BE49-F238E27FC236}">
                  <a16:creationId xmlns:a16="http://schemas.microsoft.com/office/drawing/2014/main" id="{D6098441-654C-46C3-9BDC-F73856D15E90}"/>
                </a:ext>
              </a:extLst>
            </p:cNvPr>
            <p:cNvSpPr/>
            <p:nvPr/>
          </p:nvSpPr>
          <p:spPr>
            <a:xfrm>
              <a:off x="5455077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7" name="Стрелка: шеврон 46">
              <a:extLst>
                <a:ext uri="{FF2B5EF4-FFF2-40B4-BE49-F238E27FC236}">
                  <a16:creationId xmlns:a16="http://schemas.microsoft.com/office/drawing/2014/main" id="{083363C8-5DAC-44A8-8BAD-C89779955C51}"/>
                </a:ext>
              </a:extLst>
            </p:cNvPr>
            <p:cNvSpPr/>
            <p:nvPr/>
          </p:nvSpPr>
          <p:spPr>
            <a:xfrm>
              <a:off x="5782075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7A10E04-6042-41AB-843A-B46669027216}"/>
              </a:ext>
            </a:extLst>
          </p:cNvPr>
          <p:cNvSpPr/>
          <p:nvPr/>
        </p:nvSpPr>
        <p:spPr>
          <a:xfrm>
            <a:off x="1977494" y="1444288"/>
            <a:ext cx="91000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Наличие у компании подписанного соглашения</a:t>
            </a:r>
          </a:p>
          <a:p>
            <a:pPr algn="just"/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о взаимодействии при реализации мероприятий нацпроекта</a:t>
            </a:r>
          </a:p>
          <a:p>
            <a:pPr algn="just"/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«Производительность труда» с органами власти субъекта</a:t>
            </a:r>
          </a:p>
          <a:p>
            <a:pPr algn="just"/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Российской Федерации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8D87756B-89B2-4A2B-9E28-FF24A6F1A912}"/>
              </a:ext>
            </a:extLst>
          </p:cNvPr>
          <p:cNvSpPr/>
          <p:nvPr/>
        </p:nvSpPr>
        <p:spPr>
          <a:xfrm>
            <a:off x="918262" y="1450026"/>
            <a:ext cx="727658" cy="727658"/>
          </a:xfrm>
          <a:prstGeom prst="ellipse">
            <a:avLst/>
          </a:prstGeom>
          <a:noFill/>
          <a:ln w="19050">
            <a:solidFill>
              <a:srgbClr val="71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1CFEB"/>
                </a:solidFill>
                <a:latin typeface="Circe Extra Bold" panose="020B0802020203020203"/>
              </a:rPr>
              <a:t>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6EA8869-99AC-4309-84C2-68661AD2FCAF}"/>
              </a:ext>
            </a:extLst>
          </p:cNvPr>
          <p:cNvSpPr/>
          <p:nvPr/>
        </p:nvSpPr>
        <p:spPr>
          <a:xfrm>
            <a:off x="1977492" y="3328795"/>
            <a:ext cx="7942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За весь период проведения программы участие могут</a:t>
            </a:r>
          </a:p>
          <a:p>
            <a:pPr algn="just"/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принять не более 4 сотрудников от одной компании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982FA730-02CD-4942-ACA6-21C19825F574}"/>
              </a:ext>
            </a:extLst>
          </p:cNvPr>
          <p:cNvSpPr/>
          <p:nvPr/>
        </p:nvSpPr>
        <p:spPr>
          <a:xfrm>
            <a:off x="918262" y="3318909"/>
            <a:ext cx="727658" cy="727658"/>
          </a:xfrm>
          <a:prstGeom prst="ellipse">
            <a:avLst/>
          </a:prstGeom>
          <a:noFill/>
          <a:ln w="19050">
            <a:solidFill>
              <a:srgbClr val="71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1CFEB"/>
                </a:solidFill>
                <a:latin typeface="Circe Extra Bold" panose="020B0802020203020203"/>
              </a:rPr>
              <a:t>2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194492BA-8858-41FD-BF2B-91BEAF63CA32}"/>
              </a:ext>
            </a:extLst>
          </p:cNvPr>
          <p:cNvSpPr/>
          <p:nvPr/>
        </p:nvSpPr>
        <p:spPr>
          <a:xfrm>
            <a:off x="918262" y="4597750"/>
            <a:ext cx="727658" cy="727658"/>
          </a:xfrm>
          <a:prstGeom prst="ellipse">
            <a:avLst/>
          </a:prstGeom>
          <a:noFill/>
          <a:ln w="19050">
            <a:solidFill>
              <a:srgbClr val="71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1CFEB"/>
                </a:solidFill>
                <a:latin typeface="Circe Extra Bold" panose="020B0802020203020203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74020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3F7F273-9D94-AF42-8824-F3B608B6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766" y="6356350"/>
            <a:ext cx="372004" cy="349250"/>
          </a:xfrm>
        </p:spPr>
        <p:txBody>
          <a:bodyPr/>
          <a:lstStyle/>
          <a:p>
            <a:fld id="{797ABEFC-1670-8A49-B2BE-FEA06EC01022}" type="slidenum">
              <a:rPr lang="ru-RU"/>
              <a:pPr/>
              <a:t>12</a:t>
            </a:fld>
            <a:endParaRPr lang="ru-RU"/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9AA721F7-52A9-4F99-A4F4-03116C959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6054" y="198425"/>
            <a:ext cx="9505950" cy="88512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>
                <a:latin typeface="Circe Extra Bold" panose="020B0802020203020203" pitchFamily="34" charset="-52"/>
              </a:rPr>
              <a:t>РЕЗУЛЬТАТ ПРОХОЖДЕНИЯ </a:t>
            </a:r>
            <a:r>
              <a:rPr lang="ru-RU" sz="2800" dirty="0">
                <a:solidFill>
                  <a:srgbClr val="E21F2E"/>
                </a:solidFill>
                <a:latin typeface="Circe Extra Bold" panose="020B0802020203020203" pitchFamily="34" charset="-52"/>
              </a:rPr>
              <a:t>АКСЕЛЕРАТОРА</a:t>
            </a:r>
            <a:r>
              <a:rPr lang="ru-RU" sz="2800" dirty="0">
                <a:latin typeface="Circe Extra Bold" panose="020B0802020203020203" pitchFamily="34" charset="-52"/>
              </a:rPr>
              <a:t> ДЛЯ КОМПАНИЙ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42803CA-7F6D-4CA0-9CF3-1291DB268028}"/>
              </a:ext>
            </a:extLst>
          </p:cNvPr>
          <p:cNvSpPr/>
          <p:nvPr/>
        </p:nvSpPr>
        <p:spPr>
          <a:xfrm>
            <a:off x="1965181" y="1381088"/>
            <a:ext cx="97351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600" b="1" dirty="0">
                <a:solidFill>
                  <a:srgbClr val="002E5E"/>
                </a:solidFill>
                <a:latin typeface="Circe Extra Bold" panose="020B0802020203020203"/>
                <a:ea typeface="Segoe UI" panose="020B0502040204020203" pitchFamily="34" charset="0"/>
                <a:cs typeface="Segoe UI" panose="020B0502040204020203" pitchFamily="34" charset="0"/>
              </a:rPr>
              <a:t>ПОДГОТОВЛЕНО ДО 3 ПЛАНОВ ВЫХОДА</a:t>
            </a:r>
          </a:p>
          <a:p>
            <a:pPr marL="0" lvl="1"/>
            <a:r>
              <a:rPr lang="ru-RU" sz="1600" b="1" dirty="0">
                <a:solidFill>
                  <a:srgbClr val="002E5E"/>
                </a:solidFill>
                <a:latin typeface="Circe Extra Bold" panose="020B0802020203020203"/>
                <a:ea typeface="Segoe UI" panose="020B0502040204020203" pitchFamily="34" charset="0"/>
                <a:cs typeface="Segoe UI" panose="020B0502040204020203" pitchFamily="34" charset="0"/>
              </a:rPr>
              <a:t>НА ЗАРУБЕЖНЫЕ РЫНКИ </a:t>
            </a:r>
            <a:r>
              <a:rPr lang="en-US" sz="1600" b="1" dirty="0">
                <a:solidFill>
                  <a:srgbClr val="002E5E"/>
                </a:solidFill>
                <a:latin typeface="Circe Extra Bold" panose="020B0802020203020203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ru-RU" sz="1600" b="1" dirty="0">
                <a:solidFill>
                  <a:srgbClr val="002E5E"/>
                </a:solidFill>
                <a:latin typeface="Circe Extra Bold" panose="020B0802020203020203"/>
                <a:ea typeface="Segoe UI" panose="020B0502040204020203" pitchFamily="34" charset="0"/>
                <a:cs typeface="Segoe UI" panose="020B0502040204020203" pitchFamily="34" charset="0"/>
              </a:rPr>
              <a:t> 3 ЭКСПОРТНЫХ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A26B32-6280-46F1-B12F-FA0FF5AA7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6854" y="1346934"/>
            <a:ext cx="684000" cy="684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AB86F4A-EE71-411A-B0E4-23EA7BE18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20045" y="3922700"/>
            <a:ext cx="415508" cy="41550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E9E1B7-152D-4BD0-AA07-85AF1E37D0DD}"/>
              </a:ext>
            </a:extLst>
          </p:cNvPr>
          <p:cNvSpPr/>
          <p:nvPr/>
        </p:nvSpPr>
        <p:spPr>
          <a:xfrm>
            <a:off x="2646281" y="3837020"/>
            <a:ext cx="7109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Подготовлено коммерческое предложение</a:t>
            </a:r>
          </a:p>
          <a:p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«Экспортная команда» компании подготовлена к проведению переговоров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395F8DB-EA07-4E4F-A672-7DCB4245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20045" y="4575678"/>
            <a:ext cx="415508" cy="415508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11E0089-3361-4A19-94F0-03F531FB538D}"/>
              </a:ext>
            </a:extLst>
          </p:cNvPr>
          <p:cNvSpPr/>
          <p:nvPr/>
        </p:nvSpPr>
        <p:spPr>
          <a:xfrm>
            <a:off x="2646281" y="4491044"/>
            <a:ext cx="53254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Подготовлены планы участия в </a:t>
            </a:r>
            <a:r>
              <a:rPr lang="ru-RU" sz="1600" dirty="0" err="1">
                <a:solidFill>
                  <a:srgbClr val="002E5E"/>
                </a:solidFill>
                <a:latin typeface="Circe" panose="020B0502020203020203" pitchFamily="34" charset="-52"/>
              </a:rPr>
              <a:t>выставочно</a:t>
            </a:r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-ярмарочных</a:t>
            </a:r>
          </a:p>
          <a:p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мероприятиях, бизнес-миссиях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F5AB9C5-159B-49AB-96CE-1A94D4986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20045" y="5228656"/>
            <a:ext cx="415508" cy="41550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9765350-44CC-45C5-95B9-1E44F0D744A0}"/>
              </a:ext>
            </a:extLst>
          </p:cNvPr>
          <p:cNvSpPr/>
          <p:nvPr/>
        </p:nvSpPr>
        <p:spPr>
          <a:xfrm>
            <a:off x="2646281" y="5144022"/>
            <a:ext cx="51619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Отработаны каналы продвижения продукции (бренда)</a:t>
            </a:r>
          </a:p>
          <a:p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на выбранных рынках, в т.ч. </a:t>
            </a:r>
            <a:r>
              <a:rPr lang="ru-RU" sz="1600" dirty="0" err="1">
                <a:solidFill>
                  <a:srgbClr val="002E5E"/>
                </a:solidFill>
                <a:latin typeface="Circe" panose="020B0502020203020203" pitchFamily="34" charset="-52"/>
              </a:rPr>
              <a:t>online</a:t>
            </a:r>
            <a:endParaRPr lang="ru-RU" sz="1600" dirty="0">
              <a:solidFill>
                <a:srgbClr val="002E5E"/>
              </a:solidFill>
              <a:latin typeface="Circe" panose="020B0502020203020203" pitchFamily="34" charset="-52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70AC74C-651D-4284-AEE5-485AD44F5308}"/>
              </a:ext>
            </a:extLst>
          </p:cNvPr>
          <p:cNvGrpSpPr/>
          <p:nvPr/>
        </p:nvGrpSpPr>
        <p:grpSpPr>
          <a:xfrm>
            <a:off x="2020045" y="1963766"/>
            <a:ext cx="6752400" cy="415508"/>
            <a:chOff x="1864597" y="4099264"/>
            <a:chExt cx="6752400" cy="41550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0A606B3-C0A8-4412-A13D-722ECF2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864597" y="4099264"/>
              <a:ext cx="415508" cy="415508"/>
            </a:xfrm>
            <a:prstGeom prst="rect">
              <a:avLst/>
            </a:prstGeom>
          </p:spPr>
        </p:pic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75DEC6B8-325A-45C0-9875-F8BC06C2C499}"/>
                </a:ext>
              </a:extLst>
            </p:cNvPr>
            <p:cNvSpPr/>
            <p:nvPr/>
          </p:nvSpPr>
          <p:spPr>
            <a:xfrm>
              <a:off x="2490833" y="4122352"/>
              <a:ext cx="61261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rgbClr val="002E5E"/>
                  </a:solidFill>
                  <a:latin typeface="Circe" panose="020B0502020203020203" pitchFamily="34" charset="-52"/>
                </a:rPr>
                <a:t>Выбран рынок, проанализированы входные барьеры, требования</a:t>
              </a: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849EEE0-3151-42BA-A0C6-8FBE9753A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20045" y="2616744"/>
            <a:ext cx="415508" cy="415508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0D86BA4-465E-4023-91F1-AEABBD2F726B}"/>
              </a:ext>
            </a:extLst>
          </p:cNvPr>
          <p:cNvSpPr/>
          <p:nvPr/>
        </p:nvSpPr>
        <p:spPr>
          <a:xfrm>
            <a:off x="2646281" y="2576064"/>
            <a:ext cx="78374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Установлен контакт с потенциальным покупателем и проведена детализированная </a:t>
            </a:r>
            <a:endParaRPr lang="en-US" sz="1600" dirty="0">
              <a:solidFill>
                <a:srgbClr val="002E5E"/>
              </a:solidFill>
              <a:latin typeface="Circe" panose="020B0502020203020203" pitchFamily="34" charset="-52"/>
            </a:endParaRPr>
          </a:p>
          <a:p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проверка его деловой репутации</a:t>
            </a:r>
          </a:p>
          <a:p>
            <a:endParaRPr lang="ru-RU" sz="1600" dirty="0">
              <a:solidFill>
                <a:srgbClr val="002E5E"/>
              </a:solidFill>
              <a:latin typeface="Circe" panose="020B0502020203020203" pitchFamily="34" charset="-52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D8DAAC6-0C50-45F3-9B30-21BC9DE39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20045" y="3269722"/>
            <a:ext cx="415508" cy="415508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57BAC21-C9E0-4C4B-AAA6-47959EFB4BB6}"/>
              </a:ext>
            </a:extLst>
          </p:cNvPr>
          <p:cNvSpPr/>
          <p:nvPr/>
        </p:nvSpPr>
        <p:spPr>
          <a:xfrm>
            <a:off x="2646281" y="3292810"/>
            <a:ext cx="65982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Учтены аспекты экспортного контроля и валютного законодательства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A367D99-EFD9-48D8-81ED-116D7E182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20045" y="5881634"/>
            <a:ext cx="415508" cy="415508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9AEC6540-0D82-477D-B9C5-D4C69C8CACB5}"/>
              </a:ext>
            </a:extLst>
          </p:cNvPr>
          <p:cNvSpPr/>
          <p:nvPr/>
        </p:nvSpPr>
        <p:spPr>
          <a:xfrm>
            <a:off x="2646281" y="5920111"/>
            <a:ext cx="57935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Применены необходимые меры государственной поддержки</a:t>
            </a:r>
          </a:p>
        </p:txBody>
      </p:sp>
    </p:spTree>
    <p:extLst>
      <p:ext uri="{BB962C8B-B14F-4D97-AF65-F5344CB8AC3E}">
        <p14:creationId xmlns:p14="http://schemas.microsoft.com/office/powerpoint/2010/main" val="3765640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F520453D-C041-492B-8B1E-4048D5D79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6924" y="375138"/>
            <a:ext cx="9505950" cy="612409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+mn-lt"/>
              </a:rPr>
              <a:t>Поддержка экспортеров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FDFA1-E4DF-4D30-9CDC-6EC76F10EA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6488" y="1898148"/>
            <a:ext cx="6865676" cy="3061704"/>
          </a:xfrm>
        </p:spPr>
        <p:txBody>
          <a:bodyPr/>
          <a:lstStyle/>
          <a:p>
            <a:r>
              <a:rPr lang="ru-RU" b="0" dirty="0"/>
              <a:t>Компании могут задать вопросы, связанные со сложившейся ситуацией, сообщить важную для бизнеса информацию или предложить решение проблемы. </a:t>
            </a:r>
          </a:p>
          <a:p>
            <a:r>
              <a:rPr lang="ru-RU" b="0" dirty="0"/>
              <a:t>Это поможет Российскому экспортному центру не только помочь экспортерам, но и собрать информацию о возможных сложностях в работе с иностранными контрагентами.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082416-446F-4CD6-9FCE-7C424E6FD7B2}"/>
              </a:ext>
            </a:extLst>
          </p:cNvPr>
          <p:cNvSpPr/>
          <p:nvPr/>
        </p:nvSpPr>
        <p:spPr>
          <a:xfrm>
            <a:off x="4665536" y="1747959"/>
            <a:ext cx="6996628" cy="1909641"/>
          </a:xfrm>
          <a:prstGeom prst="rect">
            <a:avLst/>
          </a:prstGeom>
          <a:noFill/>
          <a:ln>
            <a:solidFill>
              <a:srgbClr val="71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BC1F014-8016-4394-983D-E3FE5D4A7270}"/>
              </a:ext>
            </a:extLst>
          </p:cNvPr>
          <p:cNvSpPr/>
          <p:nvPr/>
        </p:nvSpPr>
        <p:spPr>
          <a:xfrm>
            <a:off x="890586" y="5434971"/>
            <a:ext cx="67079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/>
          </a:p>
          <a:p>
            <a:r>
              <a:rPr lang="en-US" sz="1600" dirty="0">
                <a:hlinkClick r:id="rId3"/>
              </a:rPr>
              <a:t>https://www.</a:t>
            </a:r>
            <a:r>
              <a:rPr lang="en-US" sz="2000" dirty="0">
                <a:hlinkClick r:id="rId3"/>
              </a:rPr>
              <a:t>exportcenter</a:t>
            </a:r>
            <a:r>
              <a:rPr lang="en-US" sz="1600" dirty="0">
                <a:hlinkClick r:id="rId3"/>
              </a:rPr>
              <a:t>.ru/interviews/detail.php?VOTE_ID=43</a:t>
            </a:r>
            <a:r>
              <a:rPr lang="ru-RU" sz="1600" dirty="0"/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740614-6DA4-4CEB-BE97-C9D9DD737E7E}"/>
              </a:ext>
            </a:extLst>
          </p:cNvPr>
          <p:cNvSpPr/>
          <p:nvPr/>
        </p:nvSpPr>
        <p:spPr>
          <a:xfrm>
            <a:off x="841393" y="1116092"/>
            <a:ext cx="4090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«ГОРЯЧАЯ ЛИНИЯ» ДЛЯ ЭКСПОРТЕРОВ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907F3A-EFCA-4A03-BDB4-F68C3C7F14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688" y="3920136"/>
            <a:ext cx="1524000" cy="1524000"/>
          </a:xfrm>
          <a:prstGeom prst="rect">
            <a:avLst/>
          </a:prstGeom>
        </p:spPr>
      </p:pic>
      <p:sp>
        <p:nvSpPr>
          <p:cNvPr id="10" name="Номер слайда 11">
            <a:extLst>
              <a:ext uri="{FF2B5EF4-FFF2-40B4-BE49-F238E27FC236}">
                <a16:creationId xmlns:a16="http://schemas.microsoft.com/office/drawing/2014/main" id="{DA6E2E4F-8385-4566-B29C-28227E3AD6E4}"/>
              </a:ext>
            </a:extLst>
          </p:cNvPr>
          <p:cNvSpPr txBox="1">
            <a:spLocks/>
          </p:cNvSpPr>
          <p:nvPr/>
        </p:nvSpPr>
        <p:spPr>
          <a:xfrm>
            <a:off x="11596688" y="6294866"/>
            <a:ext cx="47625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6334AA7-9BC3-4240-8A4C-8611BABA195C}" type="slidenum">
              <a:rPr lang="ru-RU" sz="1400" smtClean="0">
                <a:solidFill>
                  <a:srgbClr val="002060"/>
                </a:solidFill>
              </a:rPr>
              <a:pPr/>
              <a:t>13</a:t>
            </a:fld>
            <a:endParaRPr lang="ru-RU" sz="1400">
              <a:solidFill>
                <a:srgbClr val="00206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5AE46B-9CBD-48B5-96BB-EDFB27C72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t="4074" r="4770" b="5472"/>
          <a:stretch/>
        </p:blipFill>
        <p:spPr>
          <a:xfrm>
            <a:off x="1069145" y="1898148"/>
            <a:ext cx="3348110" cy="33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0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690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3F7F273-9D94-AF42-8824-F3B608B6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ABEFC-1670-8A49-B2BE-FEA06EC01022}" type="slidenum">
              <a:rPr lang="ru-RU"/>
              <a:pPr/>
              <a:t>2</a:t>
            </a:fld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33EBCB7-7ACD-48FE-B039-EAD301B08C8F}"/>
              </a:ext>
            </a:extLst>
          </p:cNvPr>
          <p:cNvSpPr/>
          <p:nvPr/>
        </p:nvSpPr>
        <p:spPr>
          <a:xfrm>
            <a:off x="1977494" y="1444288"/>
            <a:ext cx="7942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Формирует у представителей бизнеса практические</a:t>
            </a:r>
          </a:p>
          <a:p>
            <a:pPr algn="just"/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навыки </a:t>
            </a:r>
            <a:r>
              <a:rPr lang="ru-RU" sz="2000" dirty="0">
                <a:solidFill>
                  <a:srgbClr val="E21F2E"/>
                </a:solidFill>
                <a:latin typeface="Circe Bold" panose="020B0602020203020203" pitchFamily="34" charset="-52"/>
              </a:rPr>
              <a:t>эффективного структурирования </a:t>
            </a:r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экспортного проекта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CDC017DF-E850-4D9F-BB5E-CF9C945C70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942" y="385911"/>
            <a:ext cx="9505950" cy="415508"/>
          </a:xfrm>
        </p:spPr>
        <p:txBody>
          <a:bodyPr/>
          <a:lstStyle/>
          <a:p>
            <a:r>
              <a:rPr lang="ru-RU" sz="2800" dirty="0">
                <a:latin typeface="Circe Extra Bold" panose="020B0802020203020203" pitchFamily="34" charset="-52"/>
              </a:rPr>
              <a:t>УНИКАЛЬНОСТЬ </a:t>
            </a:r>
            <a:r>
              <a:rPr lang="ru-RU" sz="2800" dirty="0">
                <a:solidFill>
                  <a:srgbClr val="E21F2E"/>
                </a:solidFill>
                <a:latin typeface="Circe Extra Bold" panose="020B0802020203020203" pitchFamily="34" charset="-52"/>
              </a:rPr>
              <a:t>АКСЕЛЕРАТОРА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E7FE3393-508E-487F-A767-FA057D540BBC}"/>
              </a:ext>
            </a:extLst>
          </p:cNvPr>
          <p:cNvSpPr/>
          <p:nvPr/>
        </p:nvSpPr>
        <p:spPr>
          <a:xfrm>
            <a:off x="918262" y="1450026"/>
            <a:ext cx="727658" cy="727658"/>
          </a:xfrm>
          <a:prstGeom prst="ellipse">
            <a:avLst/>
          </a:prstGeom>
          <a:noFill/>
          <a:ln w="19050">
            <a:solidFill>
              <a:srgbClr val="71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1CFEB"/>
                </a:solidFill>
                <a:latin typeface="Circe Extra Bold" panose="020B0802020203020203"/>
              </a:rPr>
              <a:t>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83054F8-8311-43F9-A369-BBCC9AD65590}"/>
              </a:ext>
            </a:extLst>
          </p:cNvPr>
          <p:cNvSpPr/>
          <p:nvPr/>
        </p:nvSpPr>
        <p:spPr>
          <a:xfrm>
            <a:off x="1977493" y="3055593"/>
            <a:ext cx="794293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Позволяет </a:t>
            </a:r>
            <a:r>
              <a:rPr lang="ru-RU" sz="2000" dirty="0">
                <a:solidFill>
                  <a:srgbClr val="E21F2E"/>
                </a:solidFill>
                <a:latin typeface="Circe Bold" panose="020B0602020203020203" pitchFamily="34" charset="-52"/>
              </a:rPr>
              <a:t>минимизировать риски </a:t>
            </a:r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и </a:t>
            </a:r>
            <a:r>
              <a:rPr lang="ru-RU" sz="2000" dirty="0">
                <a:solidFill>
                  <a:srgbClr val="E21F2E"/>
                </a:solidFill>
                <a:latin typeface="Circe Bold" panose="020B0602020203020203" pitchFamily="34" charset="-52"/>
              </a:rPr>
              <a:t>снизить издержки</a:t>
            </a:r>
          </a:p>
          <a:p>
            <a:pPr algn="just">
              <a:spcAft>
                <a:spcPts val="600"/>
              </a:spcAft>
            </a:pPr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при экспортной деятельности.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12A468B-C9C3-4AE8-858A-F216E44C9F5A}"/>
              </a:ext>
            </a:extLst>
          </p:cNvPr>
          <p:cNvSpPr/>
          <p:nvPr/>
        </p:nvSpPr>
        <p:spPr>
          <a:xfrm>
            <a:off x="918262" y="3055593"/>
            <a:ext cx="727658" cy="727658"/>
          </a:xfrm>
          <a:prstGeom prst="ellipse">
            <a:avLst/>
          </a:prstGeom>
          <a:noFill/>
          <a:ln w="19050">
            <a:solidFill>
              <a:srgbClr val="71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1CFEB"/>
                </a:solidFill>
                <a:latin typeface="Circe Extra Bold" panose="020B0802020203020203"/>
              </a:rPr>
              <a:t>2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E035DA8-783D-4EA3-8DE2-0BACECA0104D}"/>
              </a:ext>
            </a:extLst>
          </p:cNvPr>
          <p:cNvSpPr/>
          <p:nvPr/>
        </p:nvSpPr>
        <p:spPr>
          <a:xfrm>
            <a:off x="1977493" y="4597750"/>
            <a:ext cx="875756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Учит правильно использовать инструменты</a:t>
            </a:r>
          </a:p>
          <a:p>
            <a:pPr algn="just">
              <a:spcAft>
                <a:spcPts val="600"/>
              </a:spcAft>
            </a:pPr>
            <a:r>
              <a:rPr lang="ru-RU" sz="2000" dirty="0">
                <a:solidFill>
                  <a:srgbClr val="E21F2E"/>
                </a:solidFill>
                <a:latin typeface="Circe Bold" panose="020B0602020203020203" pitchFamily="34" charset="-52"/>
              </a:rPr>
              <a:t>государственной поддержки </a:t>
            </a:r>
            <a:r>
              <a:rPr lang="ru-RU" sz="2000" dirty="0">
                <a:solidFill>
                  <a:srgbClr val="002E5E"/>
                </a:solidFill>
                <a:latin typeface="Circe Bold" panose="020B0602020203020203" pitchFamily="34" charset="-52"/>
              </a:rPr>
              <a:t>экспорта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5E3EDB2D-D683-40F2-808E-2F09EF5046BC}"/>
              </a:ext>
            </a:extLst>
          </p:cNvPr>
          <p:cNvSpPr/>
          <p:nvPr/>
        </p:nvSpPr>
        <p:spPr>
          <a:xfrm>
            <a:off x="918262" y="4597750"/>
            <a:ext cx="727658" cy="727658"/>
          </a:xfrm>
          <a:prstGeom prst="ellipse">
            <a:avLst/>
          </a:prstGeom>
          <a:noFill/>
          <a:ln w="19050">
            <a:solidFill>
              <a:srgbClr val="71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1CFEB"/>
                </a:solidFill>
                <a:latin typeface="Circe Extra Bold" panose="020B0802020203020203"/>
              </a:rPr>
              <a:t>3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0AC0F3-C60D-460A-A976-57C2BF2AE27E}"/>
              </a:ext>
            </a:extLst>
          </p:cNvPr>
          <p:cNvSpPr/>
          <p:nvPr/>
        </p:nvSpPr>
        <p:spPr>
          <a:xfrm>
            <a:off x="794437" y="6094597"/>
            <a:ext cx="47066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pc="100" dirty="0">
                <a:solidFill>
                  <a:srgbClr val="E21F2E"/>
                </a:solidFill>
                <a:latin typeface="Circe" panose="020B0502020203020203" pitchFamily="34" charset="-52"/>
              </a:rPr>
              <a:t>Продолжительность программы – до 2 месяцев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AA31A44-AEAA-45FA-AEAF-91CEA9F2F44A}"/>
              </a:ext>
            </a:extLst>
          </p:cNvPr>
          <p:cNvGrpSpPr/>
          <p:nvPr/>
        </p:nvGrpSpPr>
        <p:grpSpPr>
          <a:xfrm>
            <a:off x="5948958" y="801419"/>
            <a:ext cx="830524" cy="219456"/>
            <a:chOff x="5128079" y="483937"/>
            <a:chExt cx="830524" cy="219456"/>
          </a:xfrm>
          <a:solidFill>
            <a:srgbClr val="71CFEB"/>
          </a:solidFill>
        </p:grpSpPr>
        <p:sp>
          <p:nvSpPr>
            <p:cNvPr id="18" name="Стрелка: шеврон 17">
              <a:extLst>
                <a:ext uri="{FF2B5EF4-FFF2-40B4-BE49-F238E27FC236}">
                  <a16:creationId xmlns:a16="http://schemas.microsoft.com/office/drawing/2014/main" id="{93B29182-21EA-496C-8EDB-FCEF34A2FD51}"/>
                </a:ext>
              </a:extLst>
            </p:cNvPr>
            <p:cNvSpPr/>
            <p:nvPr/>
          </p:nvSpPr>
          <p:spPr>
            <a:xfrm>
              <a:off x="5128079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9" name="Стрелка: шеврон 18">
              <a:extLst>
                <a:ext uri="{FF2B5EF4-FFF2-40B4-BE49-F238E27FC236}">
                  <a16:creationId xmlns:a16="http://schemas.microsoft.com/office/drawing/2014/main" id="{F6A8F6D0-6884-4341-908F-7EAA859D546C}"/>
                </a:ext>
              </a:extLst>
            </p:cNvPr>
            <p:cNvSpPr/>
            <p:nvPr/>
          </p:nvSpPr>
          <p:spPr>
            <a:xfrm>
              <a:off x="5455077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Стрелка: шеврон 19">
              <a:extLst>
                <a:ext uri="{FF2B5EF4-FFF2-40B4-BE49-F238E27FC236}">
                  <a16:creationId xmlns:a16="http://schemas.microsoft.com/office/drawing/2014/main" id="{1F1116A6-70B8-4DFF-AA68-23DDC9358074}"/>
                </a:ext>
              </a:extLst>
            </p:cNvPr>
            <p:cNvSpPr/>
            <p:nvPr/>
          </p:nvSpPr>
          <p:spPr>
            <a:xfrm>
              <a:off x="5782075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5167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3F7F273-9D94-AF42-8824-F3B608B6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ABEFC-1670-8A49-B2BE-FEA06EC01022}" type="slidenum">
              <a:rPr lang="ru-RU"/>
              <a:pPr/>
              <a:t>3</a:t>
            </a:fld>
            <a:endParaRPr lang="ru-RU"/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9AA721F7-52A9-4F99-A4F4-03116C959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942" y="385911"/>
            <a:ext cx="9505950" cy="415508"/>
          </a:xfrm>
        </p:spPr>
        <p:txBody>
          <a:bodyPr/>
          <a:lstStyle/>
          <a:p>
            <a:r>
              <a:rPr lang="ru-RU" sz="2800" dirty="0">
                <a:latin typeface="Circe Extra Bold" panose="020B0802020203020203" pitchFamily="34" charset="-52"/>
              </a:rPr>
              <a:t>КЛЮЧЕВАЯ ЦЕННОСТЬ </a:t>
            </a:r>
            <a:r>
              <a:rPr lang="ru-RU" sz="2800" dirty="0">
                <a:solidFill>
                  <a:srgbClr val="E21F2E"/>
                </a:solidFill>
                <a:latin typeface="Circe Extra Bold" panose="020B0802020203020203" pitchFamily="34" charset="-52"/>
              </a:rPr>
              <a:t>АКСЕЛЕРАТОРА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51F452F-51DC-4192-8A85-0721C5652D13}"/>
              </a:ext>
            </a:extLst>
          </p:cNvPr>
          <p:cNvSpPr/>
          <p:nvPr/>
        </p:nvSpPr>
        <p:spPr>
          <a:xfrm>
            <a:off x="6449073" y="2693070"/>
            <a:ext cx="51506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dirty="0">
                <a:solidFill>
                  <a:srgbClr val="002E5E"/>
                </a:solidFill>
                <a:latin typeface="Circe" panose="020B05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Акселерационная программа обеспечивает конверсию:</a:t>
            </a:r>
          </a:p>
          <a:p>
            <a:r>
              <a:rPr lang="ru-RU" dirty="0">
                <a:solidFill>
                  <a:srgbClr val="002E5E"/>
                </a:solidFill>
                <a:latin typeface="Circe" panose="020B05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по итогам участия в программе </a:t>
            </a:r>
            <a:r>
              <a:rPr lang="ru-RU" dirty="0">
                <a:solidFill>
                  <a:srgbClr val="002E5E"/>
                </a:solidFill>
                <a:latin typeface="Circe" panose="020B0502020203020203" pitchFamily="34" charset="-52"/>
                <a:cs typeface="Segoe UI" panose="020B0502040204020203" pitchFamily="34" charset="0"/>
              </a:rPr>
              <a:t>За время реализации программы в ней приняло участие более </a:t>
            </a:r>
            <a:r>
              <a:rPr lang="ru-RU" dirty="0">
                <a:solidFill>
                  <a:srgbClr val="E21F2E"/>
                </a:solidFill>
                <a:latin typeface="Circe Bold" panose="020B0602020203020203" pitchFamily="34" charset="-52"/>
                <a:cs typeface="Segoe UI" panose="020B0502040204020203" pitchFamily="34" charset="0"/>
              </a:rPr>
              <a:t>600</a:t>
            </a:r>
            <a:r>
              <a:rPr lang="ru-RU" dirty="0">
                <a:solidFill>
                  <a:srgbClr val="002E5E"/>
                </a:solidFill>
                <a:latin typeface="Circe" panose="020B0502020203020203" pitchFamily="34" charset="-52"/>
                <a:cs typeface="Segoe UI" panose="020B0502040204020203" pitchFamily="34" charset="0"/>
              </a:rPr>
              <a:t> предприятий, из которых </a:t>
            </a:r>
            <a:r>
              <a:rPr lang="ru-RU" dirty="0">
                <a:solidFill>
                  <a:srgbClr val="E21F2E"/>
                </a:solidFill>
                <a:latin typeface="Circe Bold" panose="020B0602020203020203" pitchFamily="34" charset="-52"/>
                <a:cs typeface="Segoe UI" panose="020B0502040204020203" pitchFamily="34" charset="0"/>
              </a:rPr>
              <a:t>157 </a:t>
            </a:r>
            <a:r>
              <a:rPr lang="ru-RU" dirty="0">
                <a:solidFill>
                  <a:srgbClr val="002E5E"/>
                </a:solidFill>
                <a:latin typeface="Circe" panose="020B0502020203020203" pitchFamily="34" charset="-52"/>
                <a:cs typeface="Segoe UI" panose="020B0502040204020203" pitchFamily="34" charset="0"/>
              </a:rPr>
              <a:t>предприятий заключили </a:t>
            </a:r>
            <a:r>
              <a:rPr lang="ru-RU" dirty="0">
                <a:solidFill>
                  <a:srgbClr val="E21F2E"/>
                </a:solidFill>
                <a:latin typeface="Circe Bold" panose="020B0602020203020203" pitchFamily="34" charset="-52"/>
                <a:cs typeface="Segoe UI" panose="020B0502040204020203" pitchFamily="34" charset="0"/>
              </a:rPr>
              <a:t>392</a:t>
            </a:r>
            <a:r>
              <a:rPr lang="ru-RU" dirty="0">
                <a:solidFill>
                  <a:srgbClr val="002E5E"/>
                </a:solidFill>
                <a:latin typeface="Circe" panose="020B0502020203020203" pitchFamily="34" charset="-52"/>
                <a:cs typeface="Segoe UI" panose="020B0502040204020203" pitchFamily="34" charset="0"/>
              </a:rPr>
              <a:t> экспортных контракта на сумму более </a:t>
            </a:r>
            <a:r>
              <a:rPr lang="ru-RU" dirty="0">
                <a:solidFill>
                  <a:srgbClr val="E21F2E"/>
                </a:solidFill>
                <a:latin typeface="Circe Bold" panose="020B0602020203020203" pitchFamily="34" charset="-52"/>
                <a:cs typeface="Segoe UI" panose="020B0502040204020203" pitchFamily="34" charset="0"/>
              </a:rPr>
              <a:t>16,8</a:t>
            </a:r>
            <a:r>
              <a:rPr lang="ru-RU" dirty="0">
                <a:solidFill>
                  <a:srgbClr val="002E5E"/>
                </a:solidFill>
                <a:latin typeface="Circe" panose="020B0502020203020203" pitchFamily="34" charset="-52"/>
                <a:cs typeface="Segoe UI" panose="020B0502040204020203" pitchFamily="34" charset="0"/>
              </a:rPr>
              <a:t> млрд. рублей.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5032B0A-FB44-4F46-ACD5-E72EC77CB552}"/>
              </a:ext>
            </a:extLst>
          </p:cNvPr>
          <p:cNvSpPr/>
          <p:nvPr/>
        </p:nvSpPr>
        <p:spPr>
          <a:xfrm>
            <a:off x="570304" y="2695078"/>
            <a:ext cx="5172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2E5E"/>
                </a:solidFill>
                <a:latin typeface="Circe" panose="020B0502020203020203" pitchFamily="34" charset="-52"/>
              </a:rPr>
              <a:t>Участие в акселераторе экспортного роста позволит компании</a:t>
            </a:r>
          </a:p>
          <a:p>
            <a:pPr algn="r"/>
            <a:r>
              <a:rPr lang="ru-RU" dirty="0">
                <a:solidFill>
                  <a:srgbClr val="002E5E"/>
                </a:solidFill>
                <a:latin typeface="Circe" panose="020B0502020203020203" pitchFamily="34" charset="-52"/>
              </a:rPr>
              <a:t>подготовить </a:t>
            </a:r>
            <a:r>
              <a:rPr lang="ru-RU" dirty="0">
                <a:solidFill>
                  <a:srgbClr val="E21F2E"/>
                </a:solidFill>
                <a:latin typeface="Circe Bold" panose="020B0602020203020203" pitchFamily="34" charset="-52"/>
              </a:rPr>
              <a:t>план выхода на экспортный рынок</a:t>
            </a:r>
          </a:p>
          <a:p>
            <a:pPr algn="r"/>
            <a:r>
              <a:rPr lang="ru-RU" dirty="0">
                <a:solidFill>
                  <a:srgbClr val="002E5E"/>
                </a:solidFill>
                <a:latin typeface="Circe" panose="020B0502020203020203" pitchFamily="34" charset="-52"/>
              </a:rPr>
              <a:t>(до трех для каждой компании)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4A09BDC1-7628-411A-85EE-17EF995E30D5}"/>
              </a:ext>
            </a:extLst>
          </p:cNvPr>
          <p:cNvCxnSpPr>
            <a:cxnSpLocks/>
          </p:cNvCxnSpPr>
          <p:nvPr/>
        </p:nvCxnSpPr>
        <p:spPr>
          <a:xfrm>
            <a:off x="6096000" y="1820983"/>
            <a:ext cx="0" cy="3751142"/>
          </a:xfrm>
          <a:prstGeom prst="line">
            <a:avLst/>
          </a:prstGeom>
          <a:ln w="28575">
            <a:solidFill>
              <a:srgbClr val="002E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98EA74B-8971-4E09-90F4-6E67CEB08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913" y="1820983"/>
            <a:ext cx="506350" cy="5063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606E1D4-B6FB-4AB8-86D9-65180E974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52" y="1820985"/>
            <a:ext cx="506350" cy="50635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67FEC79-5376-4958-8BE8-79FEEEE2D7EA}"/>
              </a:ext>
            </a:extLst>
          </p:cNvPr>
          <p:cNvGrpSpPr/>
          <p:nvPr/>
        </p:nvGrpSpPr>
        <p:grpSpPr>
          <a:xfrm>
            <a:off x="7007153" y="801419"/>
            <a:ext cx="830524" cy="219456"/>
            <a:chOff x="5128079" y="483937"/>
            <a:chExt cx="830524" cy="219456"/>
          </a:xfrm>
          <a:solidFill>
            <a:srgbClr val="71CFEB"/>
          </a:solidFill>
        </p:grpSpPr>
        <p:sp>
          <p:nvSpPr>
            <p:cNvPr id="21" name="Стрелка: шеврон 20">
              <a:extLst>
                <a:ext uri="{FF2B5EF4-FFF2-40B4-BE49-F238E27FC236}">
                  <a16:creationId xmlns:a16="http://schemas.microsoft.com/office/drawing/2014/main" id="{6D13ED48-F5D1-4737-8CC1-7393A8C1EAD4}"/>
                </a:ext>
              </a:extLst>
            </p:cNvPr>
            <p:cNvSpPr/>
            <p:nvPr/>
          </p:nvSpPr>
          <p:spPr>
            <a:xfrm>
              <a:off x="5128079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" name="Стрелка: шеврон 21">
              <a:extLst>
                <a:ext uri="{FF2B5EF4-FFF2-40B4-BE49-F238E27FC236}">
                  <a16:creationId xmlns:a16="http://schemas.microsoft.com/office/drawing/2014/main" id="{5CF19A85-8736-4CF7-96E5-D59A23148E45}"/>
                </a:ext>
              </a:extLst>
            </p:cNvPr>
            <p:cNvSpPr/>
            <p:nvPr/>
          </p:nvSpPr>
          <p:spPr>
            <a:xfrm>
              <a:off x="5455077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3" name="Стрелка: шеврон 22">
              <a:extLst>
                <a:ext uri="{FF2B5EF4-FFF2-40B4-BE49-F238E27FC236}">
                  <a16:creationId xmlns:a16="http://schemas.microsoft.com/office/drawing/2014/main" id="{501F166D-11B8-431E-9057-7F9312091039}"/>
                </a:ext>
              </a:extLst>
            </p:cNvPr>
            <p:cNvSpPr/>
            <p:nvPr/>
          </p:nvSpPr>
          <p:spPr>
            <a:xfrm>
              <a:off x="5782075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165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E8B4438-58A3-5A4C-9FB1-DB3F93C59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ABEFC-1670-8A49-B2BE-FEA06EC01022}" type="slidenum">
              <a:rPr lang="ru-RU" b="0">
                <a:latin typeface="Circe-Regular" panose="020B0502020203020203" pitchFamily="34" charset="-52"/>
              </a:rPr>
              <a:pPr/>
              <a:t>4</a:t>
            </a:fld>
            <a:endParaRPr lang="ru-RU" b="0" dirty="0">
              <a:latin typeface="Circe-Regular" panose="020B0502020203020203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EDF1D-E28B-41F2-BD1F-FD28A1E686CE}"/>
              </a:ext>
            </a:extLst>
          </p:cNvPr>
          <p:cNvSpPr txBox="1"/>
          <p:nvPr/>
        </p:nvSpPr>
        <p:spPr>
          <a:xfrm>
            <a:off x="1573035" y="1461223"/>
            <a:ext cx="34245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E5E"/>
                </a:solidFill>
                <a:latin typeface="Circe Bold" panose="020B0602020203020203" pitchFamily="34" charset="-52"/>
              </a:rPr>
              <a:t>Участие в программе</a:t>
            </a:r>
          </a:p>
          <a:p>
            <a:r>
              <a:rPr lang="ru-RU" b="1" dirty="0">
                <a:solidFill>
                  <a:srgbClr val="002E5E"/>
                </a:solidFill>
                <a:latin typeface="Circe Bold" panose="020B0602020203020203" pitchFamily="34" charset="-52"/>
              </a:rPr>
              <a:t>субсидируется в рамках</a:t>
            </a:r>
          </a:p>
          <a:p>
            <a:r>
              <a:rPr lang="ru-RU" b="1" dirty="0">
                <a:solidFill>
                  <a:srgbClr val="002E5E"/>
                </a:solidFill>
                <a:latin typeface="Circe Bold" panose="020B0602020203020203" pitchFamily="34" charset="-52"/>
              </a:rPr>
              <a:t>нац. проекта*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22DE44-2DBC-4DCC-9CAF-E56353CDFB7F}"/>
              </a:ext>
            </a:extLst>
          </p:cNvPr>
          <p:cNvSpPr txBox="1"/>
          <p:nvPr/>
        </p:nvSpPr>
        <p:spPr>
          <a:xfrm>
            <a:off x="1573035" y="3171948"/>
            <a:ext cx="3424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E5E"/>
                </a:solidFill>
                <a:latin typeface="Circe Bold" panose="020B0602020203020203" pitchFamily="34" charset="-52"/>
                <a:cs typeface="Calibri" panose="020F0502020204030204" pitchFamily="34" charset="0"/>
              </a:rPr>
              <a:t>50% теории и 50% практики</a:t>
            </a:r>
          </a:p>
          <a:p>
            <a:r>
              <a:rPr lang="ru-RU" b="1" dirty="0">
                <a:solidFill>
                  <a:srgbClr val="002E5E"/>
                </a:solidFill>
                <a:latin typeface="Circe Bold" panose="020B0602020203020203" pitchFamily="34" charset="-52"/>
                <a:cs typeface="Calibri" panose="020F0502020204030204" pitchFamily="34" charset="0"/>
              </a:rPr>
              <a:t>в образовательном модуле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C042ED-48FA-4A57-B8F2-AA2C387B187E}"/>
              </a:ext>
            </a:extLst>
          </p:cNvPr>
          <p:cNvSpPr txBox="1"/>
          <p:nvPr/>
        </p:nvSpPr>
        <p:spPr>
          <a:xfrm>
            <a:off x="1573035" y="4882457"/>
            <a:ext cx="34245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E5E"/>
                </a:solidFill>
                <a:latin typeface="Circe Bold" panose="020B0602020203020203" pitchFamily="34" charset="-52"/>
              </a:rPr>
              <a:t>Поддержка на всех этапах</a:t>
            </a:r>
          </a:p>
          <a:p>
            <a:r>
              <a:rPr lang="ru-RU" b="1" dirty="0">
                <a:solidFill>
                  <a:srgbClr val="002E5E"/>
                </a:solidFill>
                <a:latin typeface="Circe Bold" panose="020B0602020203020203" pitchFamily="34" charset="-52"/>
              </a:rPr>
              <a:t>со стороны наставников</a:t>
            </a:r>
          </a:p>
          <a:p>
            <a:r>
              <a:rPr lang="ru-RU" b="1" dirty="0">
                <a:solidFill>
                  <a:srgbClr val="002E5E"/>
                </a:solidFill>
                <a:latin typeface="Circe Bold" panose="020B0602020203020203" pitchFamily="34" charset="-52"/>
              </a:rPr>
              <a:t>и </a:t>
            </a:r>
            <a:r>
              <a:rPr lang="ru-RU" b="1" dirty="0" err="1">
                <a:solidFill>
                  <a:srgbClr val="002E5E"/>
                </a:solidFill>
                <a:latin typeface="Circe Bold" panose="020B0602020203020203" pitchFamily="34" charset="-52"/>
              </a:rPr>
              <a:t>трекеров</a:t>
            </a:r>
            <a:endParaRPr lang="ru-RU" b="1" dirty="0">
              <a:solidFill>
                <a:srgbClr val="002E5E"/>
              </a:solidFill>
              <a:latin typeface="Circe Bold" panose="020B0602020203020203" pitchFamily="34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3B5F96-7491-40A2-A0C6-E05E901C625E}"/>
              </a:ext>
            </a:extLst>
          </p:cNvPr>
          <p:cNvSpPr txBox="1"/>
          <p:nvPr/>
        </p:nvSpPr>
        <p:spPr>
          <a:xfrm>
            <a:off x="6744779" y="1461223"/>
            <a:ext cx="38348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E5E"/>
                </a:solidFill>
                <a:latin typeface="Circe Bold" panose="020B0602020203020203" pitchFamily="34" charset="-52"/>
              </a:rPr>
              <a:t>Интерактивный формат бизнес</a:t>
            </a:r>
          </a:p>
          <a:p>
            <a:r>
              <a:rPr lang="ru-RU" b="1" dirty="0">
                <a:solidFill>
                  <a:srgbClr val="002E5E"/>
                </a:solidFill>
                <a:latin typeface="Circe Bold" panose="020B0602020203020203" pitchFamily="34" charset="-52"/>
              </a:rPr>
              <a:t>тренингов + межмодульное</a:t>
            </a:r>
          </a:p>
          <a:p>
            <a:r>
              <a:rPr lang="ru-RU" b="1" dirty="0">
                <a:solidFill>
                  <a:srgbClr val="002E5E"/>
                </a:solidFill>
                <a:latin typeface="Circe Bold" panose="020B0602020203020203" pitchFamily="34" charset="-52"/>
              </a:rPr>
              <a:t>сопровождение + нетворкинг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A078B4-8FFF-4CC8-B701-D3F1AFDF3F29}"/>
              </a:ext>
            </a:extLst>
          </p:cNvPr>
          <p:cNvSpPr txBox="1"/>
          <p:nvPr/>
        </p:nvSpPr>
        <p:spPr>
          <a:xfrm>
            <a:off x="6744779" y="3171948"/>
            <a:ext cx="36295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E5E"/>
                </a:solidFill>
                <a:latin typeface="Circe Bold" panose="020B0602020203020203" pitchFamily="34" charset="-52"/>
              </a:rPr>
              <a:t>Актуальность содержания</a:t>
            </a:r>
          </a:p>
          <a:p>
            <a:r>
              <a:rPr lang="ru-RU" b="1" dirty="0">
                <a:solidFill>
                  <a:srgbClr val="002E5E"/>
                </a:solidFill>
                <a:latin typeface="Circe Bold" panose="020B0602020203020203" pitchFamily="34" charset="-52"/>
              </a:rPr>
              <a:t>постоянно контролируется</a:t>
            </a:r>
          </a:p>
          <a:p>
            <a:r>
              <a:rPr lang="ru-RU" b="1" dirty="0">
                <a:solidFill>
                  <a:srgbClr val="002E5E"/>
                </a:solidFill>
                <a:latin typeface="Circe Bold" panose="020B0602020203020203" pitchFamily="34" charset="-52"/>
              </a:rPr>
              <a:t>Школой экспорта РЭЦ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E1FB3E-F39D-4B63-9659-CF8245F6F7E4}"/>
              </a:ext>
            </a:extLst>
          </p:cNvPr>
          <p:cNvSpPr txBox="1"/>
          <p:nvPr/>
        </p:nvSpPr>
        <p:spPr>
          <a:xfrm>
            <a:off x="6744779" y="4882457"/>
            <a:ext cx="4099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E5E"/>
                </a:solidFill>
                <a:latin typeface="Circe Bold" panose="020B0602020203020203" pitchFamily="34" charset="-52"/>
              </a:rPr>
              <a:t>Интегрированы все доступные</a:t>
            </a:r>
          </a:p>
          <a:p>
            <a:r>
              <a:rPr lang="ru-RU" b="1" dirty="0">
                <a:solidFill>
                  <a:srgbClr val="002E5E"/>
                </a:solidFill>
                <a:latin typeface="Circe Bold" panose="020B0602020203020203" pitchFamily="34" charset="-52"/>
              </a:rPr>
              <a:t>меры государственной поддержки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18156D6-290B-4687-A1D4-C60F53D2F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66612" y="1526210"/>
            <a:ext cx="576000" cy="576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4DF5AC9-0192-453E-BD08-DF0F20200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10901" y="1530624"/>
            <a:ext cx="648000" cy="648000"/>
          </a:xfrm>
          <a:prstGeom prst="rect">
            <a:avLst/>
          </a:prstGeom>
        </p:spPr>
      </p:pic>
      <p:grpSp>
        <p:nvGrpSpPr>
          <p:cNvPr id="43" name="Рисунок 41">
            <a:extLst>
              <a:ext uri="{FF2B5EF4-FFF2-40B4-BE49-F238E27FC236}">
                <a16:creationId xmlns:a16="http://schemas.microsoft.com/office/drawing/2014/main" id="{301D02FF-B684-4F4B-8B5E-D8E6E638E9FB}"/>
              </a:ext>
            </a:extLst>
          </p:cNvPr>
          <p:cNvGrpSpPr/>
          <p:nvPr/>
        </p:nvGrpSpPr>
        <p:grpSpPr>
          <a:xfrm>
            <a:off x="5946901" y="3254997"/>
            <a:ext cx="576000" cy="576000"/>
            <a:chOff x="5627688" y="3345951"/>
            <a:chExt cx="684000" cy="684000"/>
          </a:xfrm>
        </p:grpSpPr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B032C573-CC3B-46B0-BA38-ABA06B298574}"/>
                </a:ext>
              </a:extLst>
            </p:cNvPr>
            <p:cNvSpPr/>
            <p:nvPr/>
          </p:nvSpPr>
          <p:spPr>
            <a:xfrm>
              <a:off x="5606012" y="3377245"/>
              <a:ext cx="408797" cy="621211"/>
            </a:xfrm>
            <a:custGeom>
              <a:avLst/>
              <a:gdLst>
                <a:gd name="connsiteX0" fmla="*/ 374905 w 408796"/>
                <a:gd name="connsiteY0" fmla="*/ 75623 h 621210"/>
                <a:gd name="connsiteX1" fmla="*/ 327579 w 408796"/>
                <a:gd name="connsiteY1" fmla="*/ 51146 h 621210"/>
                <a:gd name="connsiteX2" fmla="*/ 82113 w 408796"/>
                <a:gd name="connsiteY2" fmla="*/ 51196 h 621210"/>
                <a:gd name="connsiteX3" fmla="*/ 34883 w 408796"/>
                <a:gd name="connsiteY3" fmla="*/ 75623 h 621210"/>
                <a:gd name="connsiteX4" fmla="*/ 21676 w 408796"/>
                <a:gd name="connsiteY4" fmla="*/ 97324 h 621210"/>
                <a:gd name="connsiteX5" fmla="*/ 21676 w 408796"/>
                <a:gd name="connsiteY5" fmla="*/ 575309 h 621210"/>
                <a:gd name="connsiteX6" fmla="*/ 33402 w 408796"/>
                <a:gd name="connsiteY6" fmla="*/ 596171 h 621210"/>
                <a:gd name="connsiteX7" fmla="*/ 57326 w 408796"/>
                <a:gd name="connsiteY7" fmla="*/ 597010 h 621210"/>
                <a:gd name="connsiteX8" fmla="*/ 104464 w 408796"/>
                <a:gd name="connsiteY8" fmla="*/ 572631 h 621210"/>
                <a:gd name="connsiteX9" fmla="*/ 305226 w 408796"/>
                <a:gd name="connsiteY9" fmla="*/ 572581 h 621210"/>
                <a:gd name="connsiteX10" fmla="*/ 352454 w 408796"/>
                <a:gd name="connsiteY10" fmla="*/ 597010 h 621210"/>
                <a:gd name="connsiteX11" fmla="*/ 363675 w 408796"/>
                <a:gd name="connsiteY11" fmla="*/ 599738 h 621210"/>
                <a:gd name="connsiteX12" fmla="*/ 376378 w 408796"/>
                <a:gd name="connsiteY12" fmla="*/ 596179 h 621210"/>
                <a:gd name="connsiteX13" fmla="*/ 388104 w 408796"/>
                <a:gd name="connsiteY13" fmla="*/ 575309 h 621210"/>
                <a:gd name="connsiteX14" fmla="*/ 388104 w 408796"/>
                <a:gd name="connsiteY14" fmla="*/ 97324 h 621210"/>
                <a:gd name="connsiteX15" fmla="*/ 374905 w 408796"/>
                <a:gd name="connsiteY15" fmla="*/ 75623 h 621210"/>
                <a:gd name="connsiteX16" fmla="*/ 339247 w 408796"/>
                <a:gd name="connsiteY16" fmla="*/ 535166 h 621210"/>
                <a:gd name="connsiteX17" fmla="*/ 327570 w 408796"/>
                <a:gd name="connsiteY17" fmla="*/ 529131 h 621210"/>
                <a:gd name="connsiteX18" fmla="*/ 204913 w 408796"/>
                <a:gd name="connsiteY18" fmla="*/ 499662 h 621210"/>
                <a:gd name="connsiteX19" fmla="*/ 82103 w 408796"/>
                <a:gd name="connsiteY19" fmla="*/ 529180 h 621210"/>
                <a:gd name="connsiteX20" fmla="*/ 70533 w 408796"/>
                <a:gd name="connsiteY20" fmla="*/ 535165 h 621210"/>
                <a:gd name="connsiteX21" fmla="*/ 70533 w 408796"/>
                <a:gd name="connsiteY21" fmla="*/ 112185 h 621210"/>
                <a:gd name="connsiteX22" fmla="*/ 104456 w 408796"/>
                <a:gd name="connsiteY22" fmla="*/ 94638 h 621210"/>
                <a:gd name="connsiteX23" fmla="*/ 305226 w 408796"/>
                <a:gd name="connsiteY23" fmla="*/ 94588 h 621210"/>
                <a:gd name="connsiteX24" fmla="*/ 339247 w 408796"/>
                <a:gd name="connsiteY24" fmla="*/ 112185 h 621210"/>
                <a:gd name="connsiteX25" fmla="*/ 339247 w 408796"/>
                <a:gd name="connsiteY25" fmla="*/ 535166 h 62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796" h="621210">
                  <a:moveTo>
                    <a:pt x="374905" y="75623"/>
                  </a:moveTo>
                  <a:lnTo>
                    <a:pt x="327579" y="51146"/>
                  </a:lnTo>
                  <a:cubicBezTo>
                    <a:pt x="250768" y="11848"/>
                    <a:pt x="159038" y="11840"/>
                    <a:pt x="82113" y="51196"/>
                  </a:cubicBezTo>
                  <a:lnTo>
                    <a:pt x="34883" y="75623"/>
                  </a:lnTo>
                  <a:cubicBezTo>
                    <a:pt x="26766" y="79825"/>
                    <a:pt x="21676" y="88188"/>
                    <a:pt x="21676" y="97324"/>
                  </a:cubicBezTo>
                  <a:lnTo>
                    <a:pt x="21676" y="575309"/>
                  </a:lnTo>
                  <a:cubicBezTo>
                    <a:pt x="21676" y="583835"/>
                    <a:pt x="26122" y="591750"/>
                    <a:pt x="33402" y="596171"/>
                  </a:cubicBezTo>
                  <a:cubicBezTo>
                    <a:pt x="40689" y="600609"/>
                    <a:pt x="49760" y="600919"/>
                    <a:pt x="57326" y="597010"/>
                  </a:cubicBezTo>
                  <a:lnTo>
                    <a:pt x="104464" y="572631"/>
                  </a:lnTo>
                  <a:cubicBezTo>
                    <a:pt x="167343" y="540459"/>
                    <a:pt x="242437" y="540443"/>
                    <a:pt x="305226" y="572581"/>
                  </a:cubicBezTo>
                  <a:lnTo>
                    <a:pt x="352454" y="597010"/>
                  </a:lnTo>
                  <a:cubicBezTo>
                    <a:pt x="355980" y="598834"/>
                    <a:pt x="359831" y="599738"/>
                    <a:pt x="363675" y="599738"/>
                  </a:cubicBezTo>
                  <a:cubicBezTo>
                    <a:pt x="368089" y="599738"/>
                    <a:pt x="372485" y="598549"/>
                    <a:pt x="376378" y="596179"/>
                  </a:cubicBezTo>
                  <a:cubicBezTo>
                    <a:pt x="383658" y="591750"/>
                    <a:pt x="388104" y="583835"/>
                    <a:pt x="388104" y="575309"/>
                  </a:cubicBezTo>
                  <a:lnTo>
                    <a:pt x="388104" y="97324"/>
                  </a:lnTo>
                  <a:cubicBezTo>
                    <a:pt x="388105" y="88188"/>
                    <a:pt x="383007" y="79817"/>
                    <a:pt x="374905" y="75623"/>
                  </a:cubicBezTo>
                  <a:close/>
                  <a:moveTo>
                    <a:pt x="339247" y="535166"/>
                  </a:moveTo>
                  <a:lnTo>
                    <a:pt x="327570" y="529131"/>
                  </a:lnTo>
                  <a:cubicBezTo>
                    <a:pt x="289168" y="509482"/>
                    <a:pt x="247053" y="499662"/>
                    <a:pt x="204913" y="499662"/>
                  </a:cubicBezTo>
                  <a:cubicBezTo>
                    <a:pt x="162758" y="499662"/>
                    <a:pt x="120578" y="509498"/>
                    <a:pt x="82103" y="529180"/>
                  </a:cubicBezTo>
                  <a:lnTo>
                    <a:pt x="70533" y="535165"/>
                  </a:lnTo>
                  <a:lnTo>
                    <a:pt x="70533" y="112185"/>
                  </a:lnTo>
                  <a:lnTo>
                    <a:pt x="104456" y="94638"/>
                  </a:lnTo>
                  <a:cubicBezTo>
                    <a:pt x="167344" y="62466"/>
                    <a:pt x="242437" y="62458"/>
                    <a:pt x="305226" y="94588"/>
                  </a:cubicBezTo>
                  <a:lnTo>
                    <a:pt x="339247" y="112185"/>
                  </a:lnTo>
                  <a:lnTo>
                    <a:pt x="339247" y="535166"/>
                  </a:lnTo>
                  <a:close/>
                </a:path>
              </a:pathLst>
            </a:custGeom>
            <a:solidFill>
              <a:srgbClr val="71CFEB"/>
            </a:solidFill>
            <a:ln w="19050" cap="flat">
              <a:solidFill>
                <a:srgbClr val="71CFE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337ADB3F-B942-4FF1-8C7B-BEA5A60CA45F}"/>
                </a:ext>
              </a:extLst>
            </p:cNvPr>
            <p:cNvSpPr/>
            <p:nvPr/>
          </p:nvSpPr>
          <p:spPr>
            <a:xfrm>
              <a:off x="5923584" y="3377242"/>
              <a:ext cx="408797" cy="621211"/>
            </a:xfrm>
            <a:custGeom>
              <a:avLst/>
              <a:gdLst>
                <a:gd name="connsiteX0" fmla="*/ 374905 w 408796"/>
                <a:gd name="connsiteY0" fmla="*/ 75626 h 621210"/>
                <a:gd name="connsiteX1" fmla="*/ 327578 w 408796"/>
                <a:gd name="connsiteY1" fmla="*/ 51149 h 621210"/>
                <a:gd name="connsiteX2" fmla="*/ 82111 w 408796"/>
                <a:gd name="connsiteY2" fmla="*/ 51199 h 621210"/>
                <a:gd name="connsiteX3" fmla="*/ 34883 w 408796"/>
                <a:gd name="connsiteY3" fmla="*/ 75628 h 621210"/>
                <a:gd name="connsiteX4" fmla="*/ 21676 w 408796"/>
                <a:gd name="connsiteY4" fmla="*/ 97329 h 621210"/>
                <a:gd name="connsiteX5" fmla="*/ 21676 w 408796"/>
                <a:gd name="connsiteY5" fmla="*/ 575314 h 621210"/>
                <a:gd name="connsiteX6" fmla="*/ 33402 w 408796"/>
                <a:gd name="connsiteY6" fmla="*/ 596176 h 621210"/>
                <a:gd name="connsiteX7" fmla="*/ 57326 w 408796"/>
                <a:gd name="connsiteY7" fmla="*/ 597015 h 621210"/>
                <a:gd name="connsiteX8" fmla="*/ 104456 w 408796"/>
                <a:gd name="connsiteY8" fmla="*/ 572635 h 621210"/>
                <a:gd name="connsiteX9" fmla="*/ 305226 w 408796"/>
                <a:gd name="connsiteY9" fmla="*/ 572586 h 621210"/>
                <a:gd name="connsiteX10" fmla="*/ 352454 w 408796"/>
                <a:gd name="connsiteY10" fmla="*/ 597015 h 621210"/>
                <a:gd name="connsiteX11" fmla="*/ 363675 w 408796"/>
                <a:gd name="connsiteY11" fmla="*/ 599743 h 621210"/>
                <a:gd name="connsiteX12" fmla="*/ 376378 w 408796"/>
                <a:gd name="connsiteY12" fmla="*/ 596184 h 621210"/>
                <a:gd name="connsiteX13" fmla="*/ 388104 w 408796"/>
                <a:gd name="connsiteY13" fmla="*/ 575314 h 621210"/>
                <a:gd name="connsiteX14" fmla="*/ 388104 w 408796"/>
                <a:gd name="connsiteY14" fmla="*/ 97327 h 621210"/>
                <a:gd name="connsiteX15" fmla="*/ 374905 w 408796"/>
                <a:gd name="connsiteY15" fmla="*/ 75626 h 621210"/>
                <a:gd name="connsiteX16" fmla="*/ 339247 w 408796"/>
                <a:gd name="connsiteY16" fmla="*/ 535169 h 621210"/>
                <a:gd name="connsiteX17" fmla="*/ 327570 w 408796"/>
                <a:gd name="connsiteY17" fmla="*/ 529134 h 621210"/>
                <a:gd name="connsiteX18" fmla="*/ 204913 w 408796"/>
                <a:gd name="connsiteY18" fmla="*/ 499665 h 621210"/>
                <a:gd name="connsiteX19" fmla="*/ 82111 w 408796"/>
                <a:gd name="connsiteY19" fmla="*/ 529183 h 621210"/>
                <a:gd name="connsiteX20" fmla="*/ 70533 w 408796"/>
                <a:gd name="connsiteY20" fmla="*/ 535168 h 621210"/>
                <a:gd name="connsiteX21" fmla="*/ 70533 w 408796"/>
                <a:gd name="connsiteY21" fmla="*/ 112188 h 621210"/>
                <a:gd name="connsiteX22" fmla="*/ 104456 w 408796"/>
                <a:gd name="connsiteY22" fmla="*/ 94641 h 621210"/>
                <a:gd name="connsiteX23" fmla="*/ 305226 w 408796"/>
                <a:gd name="connsiteY23" fmla="*/ 94591 h 621210"/>
                <a:gd name="connsiteX24" fmla="*/ 339247 w 408796"/>
                <a:gd name="connsiteY24" fmla="*/ 112188 h 621210"/>
                <a:gd name="connsiteX25" fmla="*/ 339247 w 408796"/>
                <a:gd name="connsiteY25" fmla="*/ 535169 h 62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796" h="621210">
                  <a:moveTo>
                    <a:pt x="374905" y="75626"/>
                  </a:moveTo>
                  <a:lnTo>
                    <a:pt x="327578" y="51149"/>
                  </a:lnTo>
                  <a:cubicBezTo>
                    <a:pt x="250749" y="11843"/>
                    <a:pt x="159013" y="11843"/>
                    <a:pt x="82111" y="51199"/>
                  </a:cubicBezTo>
                  <a:lnTo>
                    <a:pt x="34883" y="75628"/>
                  </a:lnTo>
                  <a:cubicBezTo>
                    <a:pt x="26765" y="79829"/>
                    <a:pt x="21676" y="88192"/>
                    <a:pt x="21676" y="97329"/>
                  </a:cubicBezTo>
                  <a:lnTo>
                    <a:pt x="21676" y="575314"/>
                  </a:lnTo>
                  <a:cubicBezTo>
                    <a:pt x="21676" y="583840"/>
                    <a:pt x="26122" y="591754"/>
                    <a:pt x="33402" y="596176"/>
                  </a:cubicBezTo>
                  <a:cubicBezTo>
                    <a:pt x="40697" y="600614"/>
                    <a:pt x="49768" y="600924"/>
                    <a:pt x="57326" y="597015"/>
                  </a:cubicBezTo>
                  <a:lnTo>
                    <a:pt x="104456" y="572635"/>
                  </a:lnTo>
                  <a:cubicBezTo>
                    <a:pt x="167335" y="540463"/>
                    <a:pt x="242421" y="540463"/>
                    <a:pt x="305226" y="572586"/>
                  </a:cubicBezTo>
                  <a:lnTo>
                    <a:pt x="352454" y="597015"/>
                  </a:lnTo>
                  <a:cubicBezTo>
                    <a:pt x="355980" y="598838"/>
                    <a:pt x="359823" y="599743"/>
                    <a:pt x="363675" y="599743"/>
                  </a:cubicBezTo>
                  <a:cubicBezTo>
                    <a:pt x="368081" y="599743"/>
                    <a:pt x="372485" y="598554"/>
                    <a:pt x="376378" y="596184"/>
                  </a:cubicBezTo>
                  <a:cubicBezTo>
                    <a:pt x="383658" y="591754"/>
                    <a:pt x="388104" y="583840"/>
                    <a:pt x="388104" y="575314"/>
                  </a:cubicBezTo>
                  <a:lnTo>
                    <a:pt x="388104" y="97327"/>
                  </a:lnTo>
                  <a:cubicBezTo>
                    <a:pt x="388104" y="88191"/>
                    <a:pt x="383006" y="79820"/>
                    <a:pt x="374905" y="75626"/>
                  </a:cubicBezTo>
                  <a:close/>
                  <a:moveTo>
                    <a:pt x="339247" y="535169"/>
                  </a:moveTo>
                  <a:lnTo>
                    <a:pt x="327570" y="529134"/>
                  </a:lnTo>
                  <a:cubicBezTo>
                    <a:pt x="289176" y="509485"/>
                    <a:pt x="247061" y="499665"/>
                    <a:pt x="204913" y="499665"/>
                  </a:cubicBezTo>
                  <a:cubicBezTo>
                    <a:pt x="162758" y="499665"/>
                    <a:pt x="120578" y="509501"/>
                    <a:pt x="82111" y="529183"/>
                  </a:cubicBezTo>
                  <a:lnTo>
                    <a:pt x="70533" y="535168"/>
                  </a:lnTo>
                  <a:lnTo>
                    <a:pt x="70533" y="112188"/>
                  </a:lnTo>
                  <a:lnTo>
                    <a:pt x="104456" y="94641"/>
                  </a:lnTo>
                  <a:cubicBezTo>
                    <a:pt x="167335" y="62469"/>
                    <a:pt x="242421" y="62477"/>
                    <a:pt x="305226" y="94591"/>
                  </a:cubicBezTo>
                  <a:lnTo>
                    <a:pt x="339247" y="112188"/>
                  </a:lnTo>
                  <a:lnTo>
                    <a:pt x="339247" y="535169"/>
                  </a:lnTo>
                  <a:close/>
                </a:path>
              </a:pathLst>
            </a:custGeom>
            <a:solidFill>
              <a:srgbClr val="71CFEB"/>
            </a:solidFill>
            <a:ln w="19050" cap="flat">
              <a:solidFill>
                <a:srgbClr val="71CFE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81D1C40-F427-4ABB-ACD9-04C163C382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927844" y="4967225"/>
            <a:ext cx="614114" cy="576000"/>
          </a:xfrm>
          <a:prstGeom prst="rect">
            <a:avLst/>
          </a:prstGeom>
        </p:spPr>
      </p:pic>
      <p:sp>
        <p:nvSpPr>
          <p:cNvPr id="50" name="Shape 55">
            <a:extLst>
              <a:ext uri="{FF2B5EF4-FFF2-40B4-BE49-F238E27FC236}">
                <a16:creationId xmlns:a16="http://schemas.microsoft.com/office/drawing/2014/main" id="{11CFA7E1-FADB-4587-91C6-83AA3BBDEFE3}"/>
              </a:ext>
            </a:extLst>
          </p:cNvPr>
          <p:cNvSpPr/>
          <p:nvPr/>
        </p:nvSpPr>
        <p:spPr>
          <a:xfrm>
            <a:off x="877046" y="3281350"/>
            <a:ext cx="555133" cy="436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45" extrusionOk="0">
                <a:moveTo>
                  <a:pt x="3348" y="2"/>
                </a:moveTo>
                <a:cubicBezTo>
                  <a:pt x="1989" y="2"/>
                  <a:pt x="0" y="1403"/>
                  <a:pt x="0" y="2554"/>
                </a:cubicBezTo>
                <a:cubicBezTo>
                  <a:pt x="0" y="4074"/>
                  <a:pt x="0" y="9708"/>
                  <a:pt x="0" y="11941"/>
                </a:cubicBezTo>
                <a:lnTo>
                  <a:pt x="787" y="9825"/>
                </a:lnTo>
                <a:cubicBezTo>
                  <a:pt x="1450" y="8140"/>
                  <a:pt x="3062" y="7455"/>
                  <a:pt x="4387" y="8299"/>
                </a:cubicBezTo>
                <a:lnTo>
                  <a:pt x="10982" y="12492"/>
                </a:lnTo>
                <a:cubicBezTo>
                  <a:pt x="12306" y="13336"/>
                  <a:pt x="12845" y="15385"/>
                  <a:pt x="12182" y="17070"/>
                </a:cubicBezTo>
                <a:cubicBezTo>
                  <a:pt x="12182" y="17070"/>
                  <a:pt x="10810" y="20494"/>
                  <a:pt x="10810" y="20494"/>
                </a:cubicBezTo>
                <a:cubicBezTo>
                  <a:pt x="11174" y="21294"/>
                  <a:pt x="11975" y="21582"/>
                  <a:pt x="12615" y="21135"/>
                </a:cubicBezTo>
                <a:cubicBezTo>
                  <a:pt x="13068" y="20819"/>
                  <a:pt x="13116" y="19783"/>
                  <a:pt x="12988" y="18904"/>
                </a:cubicBezTo>
                <a:lnTo>
                  <a:pt x="13281" y="18750"/>
                </a:lnTo>
                <a:cubicBezTo>
                  <a:pt x="13637" y="19575"/>
                  <a:pt x="14457" y="19883"/>
                  <a:pt x="15106" y="19429"/>
                </a:cubicBezTo>
                <a:cubicBezTo>
                  <a:pt x="15579" y="19099"/>
                  <a:pt x="15717" y="17972"/>
                  <a:pt x="15620" y="17070"/>
                </a:cubicBezTo>
                <a:lnTo>
                  <a:pt x="15882" y="16890"/>
                </a:lnTo>
                <a:cubicBezTo>
                  <a:pt x="16417" y="17509"/>
                  <a:pt x="17213" y="18017"/>
                  <a:pt x="17687" y="17685"/>
                </a:cubicBezTo>
                <a:cubicBezTo>
                  <a:pt x="18337" y="17232"/>
                  <a:pt x="18458" y="16177"/>
                  <a:pt x="18101" y="15351"/>
                </a:cubicBezTo>
                <a:lnTo>
                  <a:pt x="14037" y="6157"/>
                </a:lnTo>
                <a:lnTo>
                  <a:pt x="12030" y="8530"/>
                </a:lnTo>
                <a:cubicBezTo>
                  <a:pt x="12030" y="8530"/>
                  <a:pt x="8903" y="8772"/>
                  <a:pt x="8390" y="8119"/>
                </a:cubicBezTo>
                <a:cubicBezTo>
                  <a:pt x="7855" y="7440"/>
                  <a:pt x="8047" y="3387"/>
                  <a:pt x="8047" y="3387"/>
                </a:cubicBezTo>
                <a:lnTo>
                  <a:pt x="10729" y="2"/>
                </a:lnTo>
                <a:cubicBezTo>
                  <a:pt x="10729" y="2"/>
                  <a:pt x="6106" y="2"/>
                  <a:pt x="3348" y="2"/>
                </a:cubicBezTo>
                <a:close/>
                <a:moveTo>
                  <a:pt x="12877" y="15"/>
                </a:moveTo>
                <a:lnTo>
                  <a:pt x="10195" y="3426"/>
                </a:lnTo>
                <a:lnTo>
                  <a:pt x="9529" y="4285"/>
                </a:lnTo>
                <a:cubicBezTo>
                  <a:pt x="9529" y="4285"/>
                  <a:pt x="9332" y="5791"/>
                  <a:pt x="9852" y="6452"/>
                </a:cubicBezTo>
                <a:cubicBezTo>
                  <a:pt x="10337" y="7069"/>
                  <a:pt x="11536" y="6837"/>
                  <a:pt x="11536" y="6837"/>
                </a:cubicBezTo>
                <a:lnTo>
                  <a:pt x="14874" y="3426"/>
                </a:lnTo>
                <a:lnTo>
                  <a:pt x="19583" y="14518"/>
                </a:lnTo>
                <a:cubicBezTo>
                  <a:pt x="19583" y="14518"/>
                  <a:pt x="21600" y="14512"/>
                  <a:pt x="21600" y="13659"/>
                </a:cubicBezTo>
                <a:cubicBezTo>
                  <a:pt x="21599" y="8488"/>
                  <a:pt x="21600" y="5991"/>
                  <a:pt x="21600" y="4285"/>
                </a:cubicBezTo>
                <a:cubicBezTo>
                  <a:pt x="21600" y="4285"/>
                  <a:pt x="20806" y="2570"/>
                  <a:pt x="20511" y="2195"/>
                </a:cubicBezTo>
                <a:cubicBezTo>
                  <a:pt x="20237" y="1847"/>
                  <a:pt x="19177" y="41"/>
                  <a:pt x="17556" y="15"/>
                </a:cubicBezTo>
                <a:cubicBezTo>
                  <a:pt x="15583" y="-18"/>
                  <a:pt x="12877" y="15"/>
                  <a:pt x="12877" y="15"/>
                </a:cubicBezTo>
                <a:close/>
                <a:moveTo>
                  <a:pt x="2854" y="9581"/>
                </a:moveTo>
                <a:cubicBezTo>
                  <a:pt x="2609" y="9684"/>
                  <a:pt x="2403" y="9906"/>
                  <a:pt x="2279" y="10222"/>
                </a:cubicBezTo>
                <a:lnTo>
                  <a:pt x="776" y="14031"/>
                </a:lnTo>
                <a:cubicBezTo>
                  <a:pt x="528" y="14662"/>
                  <a:pt x="723" y="15433"/>
                  <a:pt x="1220" y="15749"/>
                </a:cubicBezTo>
                <a:cubicBezTo>
                  <a:pt x="1717" y="16065"/>
                  <a:pt x="2323" y="15804"/>
                  <a:pt x="2571" y="15172"/>
                </a:cubicBezTo>
                <a:cubicBezTo>
                  <a:pt x="2571" y="15172"/>
                  <a:pt x="4074" y="11363"/>
                  <a:pt x="4074" y="11363"/>
                </a:cubicBezTo>
                <a:cubicBezTo>
                  <a:pt x="4323" y="10732"/>
                  <a:pt x="4117" y="9962"/>
                  <a:pt x="3620" y="9645"/>
                </a:cubicBezTo>
                <a:cubicBezTo>
                  <a:pt x="3372" y="9487"/>
                  <a:pt x="3098" y="9478"/>
                  <a:pt x="2854" y="9581"/>
                </a:cubicBezTo>
                <a:close/>
                <a:moveTo>
                  <a:pt x="5254" y="11107"/>
                </a:moveTo>
                <a:cubicBezTo>
                  <a:pt x="5009" y="11210"/>
                  <a:pt x="4793" y="11432"/>
                  <a:pt x="4669" y="11748"/>
                </a:cubicBezTo>
                <a:lnTo>
                  <a:pt x="3176" y="15557"/>
                </a:lnTo>
                <a:cubicBezTo>
                  <a:pt x="2928" y="16188"/>
                  <a:pt x="3123" y="16958"/>
                  <a:pt x="3620" y="17275"/>
                </a:cubicBezTo>
                <a:cubicBezTo>
                  <a:pt x="4117" y="17591"/>
                  <a:pt x="4723" y="17330"/>
                  <a:pt x="4971" y="16698"/>
                </a:cubicBezTo>
                <a:cubicBezTo>
                  <a:pt x="4971" y="16698"/>
                  <a:pt x="6474" y="12889"/>
                  <a:pt x="6474" y="12889"/>
                </a:cubicBezTo>
                <a:cubicBezTo>
                  <a:pt x="6723" y="12258"/>
                  <a:pt x="6517" y="11488"/>
                  <a:pt x="6020" y="11171"/>
                </a:cubicBezTo>
                <a:cubicBezTo>
                  <a:pt x="5772" y="11013"/>
                  <a:pt x="5498" y="11004"/>
                  <a:pt x="5254" y="11107"/>
                </a:cubicBezTo>
                <a:close/>
                <a:moveTo>
                  <a:pt x="7654" y="12633"/>
                </a:moveTo>
                <a:cubicBezTo>
                  <a:pt x="7410" y="12736"/>
                  <a:pt x="7193" y="12958"/>
                  <a:pt x="7069" y="13274"/>
                </a:cubicBezTo>
                <a:lnTo>
                  <a:pt x="5566" y="17083"/>
                </a:lnTo>
                <a:cubicBezTo>
                  <a:pt x="5318" y="17714"/>
                  <a:pt x="5523" y="18485"/>
                  <a:pt x="6020" y="18801"/>
                </a:cubicBezTo>
                <a:cubicBezTo>
                  <a:pt x="6517" y="19117"/>
                  <a:pt x="7123" y="18855"/>
                  <a:pt x="7371" y="18224"/>
                </a:cubicBezTo>
                <a:cubicBezTo>
                  <a:pt x="7371" y="18224"/>
                  <a:pt x="8874" y="14415"/>
                  <a:pt x="8874" y="14415"/>
                </a:cubicBezTo>
                <a:cubicBezTo>
                  <a:pt x="9123" y="13784"/>
                  <a:pt x="8917" y="13014"/>
                  <a:pt x="8420" y="12697"/>
                </a:cubicBezTo>
                <a:cubicBezTo>
                  <a:pt x="8172" y="12539"/>
                  <a:pt x="7898" y="12530"/>
                  <a:pt x="7654" y="12633"/>
                </a:cubicBezTo>
                <a:close/>
                <a:moveTo>
                  <a:pt x="10054" y="14159"/>
                </a:moveTo>
                <a:cubicBezTo>
                  <a:pt x="9809" y="14262"/>
                  <a:pt x="9593" y="14484"/>
                  <a:pt x="9469" y="14800"/>
                </a:cubicBezTo>
                <a:lnTo>
                  <a:pt x="7966" y="18609"/>
                </a:lnTo>
                <a:cubicBezTo>
                  <a:pt x="7718" y="19240"/>
                  <a:pt x="7923" y="20010"/>
                  <a:pt x="8420" y="20327"/>
                </a:cubicBezTo>
                <a:cubicBezTo>
                  <a:pt x="8917" y="20643"/>
                  <a:pt x="9523" y="20395"/>
                  <a:pt x="9771" y="19763"/>
                </a:cubicBezTo>
                <a:lnTo>
                  <a:pt x="11274" y="15941"/>
                </a:lnTo>
                <a:cubicBezTo>
                  <a:pt x="11523" y="15310"/>
                  <a:pt x="11317" y="14539"/>
                  <a:pt x="10820" y="14223"/>
                </a:cubicBezTo>
                <a:cubicBezTo>
                  <a:pt x="10572" y="14065"/>
                  <a:pt x="10298" y="14056"/>
                  <a:pt x="10054" y="14159"/>
                </a:cubicBezTo>
                <a:close/>
              </a:path>
            </a:pathLst>
          </a:custGeom>
          <a:solidFill>
            <a:srgbClr val="71CFEB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71CFE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33245E52-BA0B-4D96-A449-7BA108DEA617}"/>
              </a:ext>
            </a:extLst>
          </p:cNvPr>
          <p:cNvSpPr/>
          <p:nvPr/>
        </p:nvSpPr>
        <p:spPr>
          <a:xfrm>
            <a:off x="840050" y="6300724"/>
            <a:ext cx="108200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rgbClr val="002E5E"/>
                </a:solidFill>
                <a:latin typeface="Circe-Light" panose="020B0402020203020203" pitchFamily="34" charset="-52"/>
              </a:rPr>
              <a:t>*Нацпроект «Малое и среднее предпринимательство и поддержка индивидуальной предпринимательской инициативы»</a:t>
            </a:r>
            <a:endParaRPr lang="ru-RU" sz="1200" i="1" dirty="0">
              <a:solidFill>
                <a:srgbClr val="002E5E"/>
              </a:solidFill>
            </a:endParaRP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E7935E2D-B16F-4C30-82B4-FC015804ADE2}"/>
              </a:ext>
            </a:extLst>
          </p:cNvPr>
          <p:cNvSpPr txBox="1">
            <a:spLocks/>
          </p:cNvSpPr>
          <p:nvPr/>
        </p:nvSpPr>
        <p:spPr>
          <a:xfrm>
            <a:off x="643942" y="385911"/>
            <a:ext cx="9505950" cy="4155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ts val="3700"/>
              </a:lnSpc>
              <a:spcBef>
                <a:spcPts val="0"/>
              </a:spcBef>
              <a:buFont typeface="Arial" panose="020B0604020202020204" pitchFamily="34" charset="0"/>
              <a:buNone/>
              <a:defRPr sz="3500" b="1" i="0" kern="1200">
                <a:solidFill>
                  <a:srgbClr val="002E5E"/>
                </a:solidFill>
                <a:latin typeface="Circe" panose="020B0502020203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latin typeface="Circe Extra Bold" panose="020B0802020203020203" pitchFamily="34" charset="-52"/>
              </a:rPr>
              <a:t>КЛЮЧЕВЫЕ ХАРАКТЕРИСТИКИ </a:t>
            </a:r>
            <a:r>
              <a:rPr lang="ru-RU" sz="2800" dirty="0">
                <a:solidFill>
                  <a:srgbClr val="E21F2E"/>
                </a:solidFill>
                <a:latin typeface="Circe Extra Bold" panose="020B0802020203020203" pitchFamily="34" charset="-52"/>
              </a:rPr>
              <a:t>АКСЕЛЕРАТОРА</a:t>
            </a:r>
          </a:p>
        </p:txBody>
      </p:sp>
      <p:grpSp>
        <p:nvGrpSpPr>
          <p:cNvPr id="25" name="Рисунок 22">
            <a:extLst>
              <a:ext uri="{FF2B5EF4-FFF2-40B4-BE49-F238E27FC236}">
                <a16:creationId xmlns:a16="http://schemas.microsoft.com/office/drawing/2014/main" id="{44CDD8E8-A225-41CD-B3BF-93CAC50688D7}"/>
              </a:ext>
            </a:extLst>
          </p:cNvPr>
          <p:cNvGrpSpPr/>
          <p:nvPr/>
        </p:nvGrpSpPr>
        <p:grpSpPr>
          <a:xfrm>
            <a:off x="811381" y="4965296"/>
            <a:ext cx="677410" cy="677410"/>
            <a:chOff x="811381" y="4962462"/>
            <a:chExt cx="677410" cy="677410"/>
          </a:xfrm>
        </p:grpSpPr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7822D5D6-63FE-4326-977E-98747476874C}"/>
                </a:ext>
              </a:extLst>
            </p:cNvPr>
            <p:cNvSpPr/>
            <p:nvPr/>
          </p:nvSpPr>
          <p:spPr>
            <a:xfrm>
              <a:off x="915815" y="4954006"/>
              <a:ext cx="462897" cy="688700"/>
            </a:xfrm>
            <a:custGeom>
              <a:avLst/>
              <a:gdLst>
                <a:gd name="connsiteX0" fmla="*/ 426204 w 462896"/>
                <a:gd name="connsiteY0" fmla="*/ 53617 h 688700"/>
                <a:gd name="connsiteX1" fmla="*/ 290722 w 462896"/>
                <a:gd name="connsiteY1" fmla="*/ 53617 h 688700"/>
                <a:gd name="connsiteX2" fmla="*/ 311044 w 462896"/>
                <a:gd name="connsiteY2" fmla="*/ 26520 h 688700"/>
                <a:gd name="connsiteX3" fmla="*/ 308786 w 462896"/>
                <a:gd name="connsiteY3" fmla="*/ 10725 h 688700"/>
                <a:gd name="connsiteX4" fmla="*/ 292991 w 462896"/>
                <a:gd name="connsiteY4" fmla="*/ 12983 h 688700"/>
                <a:gd name="connsiteX5" fmla="*/ 262496 w 462896"/>
                <a:gd name="connsiteY5" fmla="*/ 53617 h 688700"/>
                <a:gd name="connsiteX6" fmla="*/ 207378 w 462896"/>
                <a:gd name="connsiteY6" fmla="*/ 53617 h 688700"/>
                <a:gd name="connsiteX7" fmla="*/ 187914 w 462896"/>
                <a:gd name="connsiteY7" fmla="*/ 14699 h 688700"/>
                <a:gd name="connsiteX8" fmla="*/ 172762 w 462896"/>
                <a:gd name="connsiteY8" fmla="*/ 9653 h 688700"/>
                <a:gd name="connsiteX9" fmla="*/ 167715 w 462896"/>
                <a:gd name="connsiteY9" fmla="*/ 24804 h 688700"/>
                <a:gd name="connsiteX10" fmla="*/ 182133 w 462896"/>
                <a:gd name="connsiteY10" fmla="*/ 53617 h 688700"/>
                <a:gd name="connsiteX11" fmla="*/ 42338 w 462896"/>
                <a:gd name="connsiteY11" fmla="*/ 53617 h 688700"/>
                <a:gd name="connsiteX12" fmla="*/ 8468 w 462896"/>
                <a:gd name="connsiteY12" fmla="*/ 87487 h 688700"/>
                <a:gd name="connsiteX13" fmla="*/ 8468 w 462896"/>
                <a:gd name="connsiteY13" fmla="*/ 651995 h 688700"/>
                <a:gd name="connsiteX14" fmla="*/ 42338 w 462896"/>
                <a:gd name="connsiteY14" fmla="*/ 685866 h 688700"/>
                <a:gd name="connsiteX15" fmla="*/ 426204 w 462896"/>
                <a:gd name="connsiteY15" fmla="*/ 685866 h 688700"/>
                <a:gd name="connsiteX16" fmla="*/ 460074 w 462896"/>
                <a:gd name="connsiteY16" fmla="*/ 651995 h 688700"/>
                <a:gd name="connsiteX17" fmla="*/ 460074 w 462896"/>
                <a:gd name="connsiteY17" fmla="*/ 87487 h 688700"/>
                <a:gd name="connsiteX18" fmla="*/ 426204 w 462896"/>
                <a:gd name="connsiteY18" fmla="*/ 53617 h 688700"/>
                <a:gd name="connsiteX19" fmla="*/ 42338 w 462896"/>
                <a:gd name="connsiteY19" fmla="*/ 76197 h 688700"/>
                <a:gd name="connsiteX20" fmla="*/ 193423 w 462896"/>
                <a:gd name="connsiteY20" fmla="*/ 76197 h 688700"/>
                <a:gd name="connsiteX21" fmla="*/ 204713 w 462896"/>
                <a:gd name="connsiteY21" fmla="*/ 98777 h 688700"/>
                <a:gd name="connsiteX22" fmla="*/ 189110 w 462896"/>
                <a:gd name="connsiteY22" fmla="*/ 132648 h 688700"/>
                <a:gd name="connsiteX23" fmla="*/ 234271 w 462896"/>
                <a:gd name="connsiteY23" fmla="*/ 177808 h 688700"/>
                <a:gd name="connsiteX24" fmla="*/ 279432 w 462896"/>
                <a:gd name="connsiteY24" fmla="*/ 132648 h 688700"/>
                <a:gd name="connsiteX25" fmla="*/ 234271 w 462896"/>
                <a:gd name="connsiteY25" fmla="*/ 87487 h 688700"/>
                <a:gd name="connsiteX26" fmla="*/ 224832 w 462896"/>
                <a:gd name="connsiteY26" fmla="*/ 88515 h 688700"/>
                <a:gd name="connsiteX27" fmla="*/ 218668 w 462896"/>
                <a:gd name="connsiteY27" fmla="*/ 76197 h 688700"/>
                <a:gd name="connsiteX28" fmla="*/ 426204 w 462896"/>
                <a:gd name="connsiteY28" fmla="*/ 76197 h 688700"/>
                <a:gd name="connsiteX29" fmla="*/ 437494 w 462896"/>
                <a:gd name="connsiteY29" fmla="*/ 87487 h 688700"/>
                <a:gd name="connsiteX30" fmla="*/ 437494 w 462896"/>
                <a:gd name="connsiteY30" fmla="*/ 460063 h 688700"/>
                <a:gd name="connsiteX31" fmla="*/ 345502 w 462896"/>
                <a:gd name="connsiteY31" fmla="*/ 460063 h 688700"/>
                <a:gd name="connsiteX32" fmla="*/ 320550 w 462896"/>
                <a:gd name="connsiteY32" fmla="*/ 428992 h 688700"/>
                <a:gd name="connsiteX33" fmla="*/ 279432 w 462896"/>
                <a:gd name="connsiteY33" fmla="*/ 407992 h 688700"/>
                <a:gd name="connsiteX34" fmla="*/ 279432 w 462896"/>
                <a:gd name="connsiteY34" fmla="*/ 403623 h 688700"/>
                <a:gd name="connsiteX35" fmla="*/ 317954 w 462896"/>
                <a:gd name="connsiteY35" fmla="*/ 354353 h 688700"/>
                <a:gd name="connsiteX36" fmla="*/ 335882 w 462896"/>
                <a:gd name="connsiteY36" fmla="*/ 324581 h 688700"/>
                <a:gd name="connsiteX37" fmla="*/ 335882 w 462896"/>
                <a:gd name="connsiteY37" fmla="*/ 313290 h 688700"/>
                <a:gd name="connsiteX38" fmla="*/ 322887 w 462896"/>
                <a:gd name="connsiteY38" fmla="*/ 286770 h 688700"/>
                <a:gd name="connsiteX39" fmla="*/ 234271 w 462896"/>
                <a:gd name="connsiteY39" fmla="*/ 222461 h 688700"/>
                <a:gd name="connsiteX40" fmla="*/ 227090 w 462896"/>
                <a:gd name="connsiteY40" fmla="*/ 222732 h 688700"/>
                <a:gd name="connsiteX41" fmla="*/ 190691 w 462896"/>
                <a:gd name="connsiteY41" fmla="*/ 214377 h 688700"/>
                <a:gd name="connsiteX42" fmla="*/ 180360 w 462896"/>
                <a:gd name="connsiteY42" fmla="*/ 205424 h 688700"/>
                <a:gd name="connsiteX43" fmla="*/ 164532 w 462896"/>
                <a:gd name="connsiteY43" fmla="*/ 201213 h 688700"/>
                <a:gd name="connsiteX44" fmla="*/ 156245 w 462896"/>
                <a:gd name="connsiteY44" fmla="*/ 215292 h 688700"/>
                <a:gd name="connsiteX45" fmla="*/ 158503 w 462896"/>
                <a:gd name="connsiteY45" fmla="*/ 229811 h 688700"/>
                <a:gd name="connsiteX46" fmla="*/ 157622 w 462896"/>
                <a:gd name="connsiteY46" fmla="*/ 247401 h 688700"/>
                <a:gd name="connsiteX47" fmla="*/ 153377 w 462896"/>
                <a:gd name="connsiteY47" fmla="*/ 257032 h 688700"/>
                <a:gd name="connsiteX48" fmla="*/ 145463 w 462896"/>
                <a:gd name="connsiteY48" fmla="*/ 286917 h 688700"/>
                <a:gd name="connsiteX49" fmla="*/ 132659 w 462896"/>
                <a:gd name="connsiteY49" fmla="*/ 313290 h 688700"/>
                <a:gd name="connsiteX50" fmla="*/ 132659 w 462896"/>
                <a:gd name="connsiteY50" fmla="*/ 324581 h 688700"/>
                <a:gd name="connsiteX51" fmla="*/ 150588 w 462896"/>
                <a:gd name="connsiteY51" fmla="*/ 354353 h 688700"/>
                <a:gd name="connsiteX52" fmla="*/ 189110 w 462896"/>
                <a:gd name="connsiteY52" fmla="*/ 403623 h 688700"/>
                <a:gd name="connsiteX53" fmla="*/ 189110 w 462896"/>
                <a:gd name="connsiteY53" fmla="*/ 407868 h 688700"/>
                <a:gd name="connsiteX54" fmla="*/ 146558 w 462896"/>
                <a:gd name="connsiteY54" fmla="*/ 428845 h 688700"/>
                <a:gd name="connsiteX55" fmla="*/ 122769 w 462896"/>
                <a:gd name="connsiteY55" fmla="*/ 460063 h 688700"/>
                <a:gd name="connsiteX56" fmla="*/ 31048 w 462896"/>
                <a:gd name="connsiteY56" fmla="*/ 460063 h 688700"/>
                <a:gd name="connsiteX57" fmla="*/ 31048 w 462896"/>
                <a:gd name="connsiteY57" fmla="*/ 87487 h 688700"/>
                <a:gd name="connsiteX58" fmla="*/ 42338 w 462896"/>
                <a:gd name="connsiteY58" fmla="*/ 76197 h 688700"/>
                <a:gd name="connsiteX59" fmla="*/ 215439 w 462896"/>
                <a:gd name="connsiteY59" fmla="*/ 120240 h 688700"/>
                <a:gd name="connsiteX60" fmla="*/ 224166 w 462896"/>
                <a:gd name="connsiteY60" fmla="*/ 137694 h 688700"/>
                <a:gd name="connsiteX61" fmla="*/ 234282 w 462896"/>
                <a:gd name="connsiteY61" fmla="*/ 143938 h 688700"/>
                <a:gd name="connsiteX62" fmla="*/ 239318 w 462896"/>
                <a:gd name="connsiteY62" fmla="*/ 142753 h 688700"/>
                <a:gd name="connsiteX63" fmla="*/ 244364 w 462896"/>
                <a:gd name="connsiteY63" fmla="*/ 127601 h 688700"/>
                <a:gd name="connsiteX64" fmla="*/ 235671 w 462896"/>
                <a:gd name="connsiteY64" fmla="*/ 110214 h 688700"/>
                <a:gd name="connsiteX65" fmla="*/ 256851 w 462896"/>
                <a:gd name="connsiteY65" fmla="*/ 132648 h 688700"/>
                <a:gd name="connsiteX66" fmla="*/ 234271 w 462896"/>
                <a:gd name="connsiteY66" fmla="*/ 155228 h 688700"/>
                <a:gd name="connsiteX67" fmla="*/ 211691 w 462896"/>
                <a:gd name="connsiteY67" fmla="*/ 132648 h 688700"/>
                <a:gd name="connsiteX68" fmla="*/ 215439 w 462896"/>
                <a:gd name="connsiteY68" fmla="*/ 120240 h 688700"/>
                <a:gd name="connsiteX69" fmla="*/ 200513 w 462896"/>
                <a:gd name="connsiteY69" fmla="*/ 427423 h 688700"/>
                <a:gd name="connsiteX70" fmla="*/ 211691 w 462896"/>
                <a:gd name="connsiteY70" fmla="*/ 409494 h 688700"/>
                <a:gd name="connsiteX71" fmla="*/ 211691 w 462896"/>
                <a:gd name="connsiteY71" fmla="*/ 389138 h 688700"/>
                <a:gd name="connsiteX72" fmla="*/ 204871 w 462896"/>
                <a:gd name="connsiteY72" fmla="*/ 386202 h 688700"/>
                <a:gd name="connsiteX73" fmla="*/ 170832 w 462896"/>
                <a:gd name="connsiteY73" fmla="*/ 343142 h 688700"/>
                <a:gd name="connsiteX74" fmla="*/ 169217 w 462896"/>
                <a:gd name="connsiteY74" fmla="*/ 337124 h 688700"/>
                <a:gd name="connsiteX75" fmla="*/ 163278 w 462896"/>
                <a:gd name="connsiteY75" fmla="*/ 335272 h 688700"/>
                <a:gd name="connsiteX76" fmla="*/ 155240 w 462896"/>
                <a:gd name="connsiteY76" fmla="*/ 324581 h 688700"/>
                <a:gd name="connsiteX77" fmla="*/ 155240 w 462896"/>
                <a:gd name="connsiteY77" fmla="*/ 313290 h 688700"/>
                <a:gd name="connsiteX78" fmla="*/ 161348 w 462896"/>
                <a:gd name="connsiteY78" fmla="*/ 303400 h 688700"/>
                <a:gd name="connsiteX79" fmla="*/ 166643 w 462896"/>
                <a:gd name="connsiteY79" fmla="*/ 300578 h 688700"/>
                <a:gd name="connsiteX80" fmla="*/ 167264 w 462896"/>
                <a:gd name="connsiteY80" fmla="*/ 294605 h 688700"/>
                <a:gd name="connsiteX81" fmla="*/ 174286 w 462896"/>
                <a:gd name="connsiteY81" fmla="*/ 265590 h 688700"/>
                <a:gd name="connsiteX82" fmla="*/ 178102 w 462896"/>
                <a:gd name="connsiteY82" fmla="*/ 256930 h 688700"/>
                <a:gd name="connsiteX83" fmla="*/ 182359 w 462896"/>
                <a:gd name="connsiteY83" fmla="*/ 235761 h 688700"/>
                <a:gd name="connsiteX84" fmla="*/ 228897 w 462896"/>
                <a:gd name="connsiteY84" fmla="*/ 245256 h 688700"/>
                <a:gd name="connsiteX85" fmla="*/ 234282 w 462896"/>
                <a:gd name="connsiteY85" fmla="*/ 245041 h 688700"/>
                <a:gd name="connsiteX86" fmla="*/ 301222 w 462896"/>
                <a:gd name="connsiteY86" fmla="*/ 294696 h 688700"/>
                <a:gd name="connsiteX87" fmla="*/ 301922 w 462896"/>
                <a:gd name="connsiteY87" fmla="*/ 300589 h 688700"/>
                <a:gd name="connsiteX88" fmla="*/ 307172 w 462896"/>
                <a:gd name="connsiteY88" fmla="*/ 303366 h 688700"/>
                <a:gd name="connsiteX89" fmla="*/ 313302 w 462896"/>
                <a:gd name="connsiteY89" fmla="*/ 313290 h 688700"/>
                <a:gd name="connsiteX90" fmla="*/ 313302 w 462896"/>
                <a:gd name="connsiteY90" fmla="*/ 324581 h 688700"/>
                <a:gd name="connsiteX91" fmla="*/ 305264 w 462896"/>
                <a:gd name="connsiteY91" fmla="*/ 335272 h 688700"/>
                <a:gd name="connsiteX92" fmla="*/ 299325 w 462896"/>
                <a:gd name="connsiteY92" fmla="*/ 337124 h 688700"/>
                <a:gd name="connsiteX93" fmla="*/ 297710 w 462896"/>
                <a:gd name="connsiteY93" fmla="*/ 343142 h 688700"/>
                <a:gd name="connsiteX94" fmla="*/ 263671 w 462896"/>
                <a:gd name="connsiteY94" fmla="*/ 386202 h 688700"/>
                <a:gd name="connsiteX95" fmla="*/ 256851 w 462896"/>
                <a:gd name="connsiteY95" fmla="*/ 389149 h 688700"/>
                <a:gd name="connsiteX96" fmla="*/ 256851 w 462896"/>
                <a:gd name="connsiteY96" fmla="*/ 409596 h 688700"/>
                <a:gd name="connsiteX97" fmla="*/ 267735 w 462896"/>
                <a:gd name="connsiteY97" fmla="*/ 427378 h 688700"/>
                <a:gd name="connsiteX98" fmla="*/ 310355 w 462896"/>
                <a:gd name="connsiteY98" fmla="*/ 449156 h 688700"/>
                <a:gd name="connsiteX99" fmla="*/ 321533 w 462896"/>
                <a:gd name="connsiteY99" fmla="*/ 460074 h 688700"/>
                <a:gd name="connsiteX100" fmla="*/ 146490 w 462896"/>
                <a:gd name="connsiteY100" fmla="*/ 460074 h 688700"/>
                <a:gd name="connsiteX101" fmla="*/ 156956 w 462896"/>
                <a:gd name="connsiteY101" fmla="*/ 448908 h 688700"/>
                <a:gd name="connsiteX102" fmla="*/ 200513 w 462896"/>
                <a:gd name="connsiteY102" fmla="*/ 427423 h 688700"/>
                <a:gd name="connsiteX103" fmla="*/ 426204 w 462896"/>
                <a:gd name="connsiteY103" fmla="*/ 663286 h 688700"/>
                <a:gd name="connsiteX104" fmla="*/ 42338 w 462896"/>
                <a:gd name="connsiteY104" fmla="*/ 663286 h 688700"/>
                <a:gd name="connsiteX105" fmla="*/ 31048 w 462896"/>
                <a:gd name="connsiteY105" fmla="*/ 651995 h 688700"/>
                <a:gd name="connsiteX106" fmla="*/ 31048 w 462896"/>
                <a:gd name="connsiteY106" fmla="*/ 482643 h 688700"/>
                <a:gd name="connsiteX107" fmla="*/ 121369 w 462896"/>
                <a:gd name="connsiteY107" fmla="*/ 482643 h 688700"/>
                <a:gd name="connsiteX108" fmla="*/ 347376 w 462896"/>
                <a:gd name="connsiteY108" fmla="*/ 482643 h 688700"/>
                <a:gd name="connsiteX109" fmla="*/ 437494 w 462896"/>
                <a:gd name="connsiteY109" fmla="*/ 482643 h 688700"/>
                <a:gd name="connsiteX110" fmla="*/ 437494 w 462896"/>
                <a:gd name="connsiteY110" fmla="*/ 651995 h 688700"/>
                <a:gd name="connsiteX111" fmla="*/ 426204 w 462896"/>
                <a:gd name="connsiteY111" fmla="*/ 663286 h 68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462896" h="688700">
                  <a:moveTo>
                    <a:pt x="426204" y="53617"/>
                  </a:moveTo>
                  <a:lnTo>
                    <a:pt x="290722" y="53617"/>
                  </a:lnTo>
                  <a:lnTo>
                    <a:pt x="311044" y="26520"/>
                  </a:lnTo>
                  <a:cubicBezTo>
                    <a:pt x="314792" y="21541"/>
                    <a:pt x="313776" y="14462"/>
                    <a:pt x="308786" y="10725"/>
                  </a:cubicBezTo>
                  <a:cubicBezTo>
                    <a:pt x="303807" y="6988"/>
                    <a:pt x="296728" y="7993"/>
                    <a:pt x="292991" y="12983"/>
                  </a:cubicBezTo>
                  <a:lnTo>
                    <a:pt x="262496" y="53617"/>
                  </a:lnTo>
                  <a:lnTo>
                    <a:pt x="207378" y="53617"/>
                  </a:lnTo>
                  <a:lnTo>
                    <a:pt x="187914" y="14699"/>
                  </a:lnTo>
                  <a:cubicBezTo>
                    <a:pt x="185125" y="9122"/>
                    <a:pt x="178339" y="6887"/>
                    <a:pt x="172762" y="9653"/>
                  </a:cubicBezTo>
                  <a:cubicBezTo>
                    <a:pt x="167185" y="12441"/>
                    <a:pt x="164927" y="19227"/>
                    <a:pt x="167715" y="24804"/>
                  </a:cubicBezTo>
                  <a:lnTo>
                    <a:pt x="182133" y="53617"/>
                  </a:lnTo>
                  <a:lnTo>
                    <a:pt x="42338" y="53617"/>
                  </a:lnTo>
                  <a:cubicBezTo>
                    <a:pt x="23664" y="53617"/>
                    <a:pt x="8468" y="68813"/>
                    <a:pt x="8468" y="87487"/>
                  </a:cubicBezTo>
                  <a:lnTo>
                    <a:pt x="8468" y="651995"/>
                  </a:lnTo>
                  <a:cubicBezTo>
                    <a:pt x="8468" y="670669"/>
                    <a:pt x="23664" y="685866"/>
                    <a:pt x="42338" y="685866"/>
                  </a:cubicBezTo>
                  <a:lnTo>
                    <a:pt x="426204" y="685866"/>
                  </a:lnTo>
                  <a:cubicBezTo>
                    <a:pt x="444878" y="685866"/>
                    <a:pt x="460074" y="670669"/>
                    <a:pt x="460074" y="651995"/>
                  </a:cubicBezTo>
                  <a:lnTo>
                    <a:pt x="460074" y="87487"/>
                  </a:lnTo>
                  <a:cubicBezTo>
                    <a:pt x="460074" y="68813"/>
                    <a:pt x="444878" y="53617"/>
                    <a:pt x="426204" y="53617"/>
                  </a:cubicBezTo>
                  <a:close/>
                  <a:moveTo>
                    <a:pt x="42338" y="76197"/>
                  </a:moveTo>
                  <a:lnTo>
                    <a:pt x="193423" y="76197"/>
                  </a:lnTo>
                  <a:lnTo>
                    <a:pt x="204713" y="98777"/>
                  </a:lnTo>
                  <a:cubicBezTo>
                    <a:pt x="195230" y="107064"/>
                    <a:pt x="189110" y="119088"/>
                    <a:pt x="189110" y="132648"/>
                  </a:cubicBezTo>
                  <a:cubicBezTo>
                    <a:pt x="189110" y="157554"/>
                    <a:pt x="209365" y="177808"/>
                    <a:pt x="234271" y="177808"/>
                  </a:cubicBezTo>
                  <a:cubicBezTo>
                    <a:pt x="259177" y="177808"/>
                    <a:pt x="279432" y="157554"/>
                    <a:pt x="279432" y="132648"/>
                  </a:cubicBezTo>
                  <a:cubicBezTo>
                    <a:pt x="279432" y="107742"/>
                    <a:pt x="259177" y="87487"/>
                    <a:pt x="234271" y="87487"/>
                  </a:cubicBezTo>
                  <a:cubicBezTo>
                    <a:pt x="231031" y="87487"/>
                    <a:pt x="227881" y="87860"/>
                    <a:pt x="224832" y="88515"/>
                  </a:cubicBezTo>
                  <a:lnTo>
                    <a:pt x="218668" y="76197"/>
                  </a:lnTo>
                  <a:lnTo>
                    <a:pt x="426204" y="76197"/>
                  </a:lnTo>
                  <a:cubicBezTo>
                    <a:pt x="432436" y="76197"/>
                    <a:pt x="437494" y="81255"/>
                    <a:pt x="437494" y="87487"/>
                  </a:cubicBezTo>
                  <a:lnTo>
                    <a:pt x="437494" y="460063"/>
                  </a:lnTo>
                  <a:lnTo>
                    <a:pt x="345502" y="460063"/>
                  </a:lnTo>
                  <a:cubicBezTo>
                    <a:pt x="342058" y="446706"/>
                    <a:pt x="333139" y="435292"/>
                    <a:pt x="320550" y="428992"/>
                  </a:cubicBezTo>
                  <a:lnTo>
                    <a:pt x="279432" y="407992"/>
                  </a:lnTo>
                  <a:lnTo>
                    <a:pt x="279432" y="403623"/>
                  </a:lnTo>
                  <a:cubicBezTo>
                    <a:pt x="297812" y="393586"/>
                    <a:pt x="310739" y="377057"/>
                    <a:pt x="317954" y="354353"/>
                  </a:cubicBezTo>
                  <a:cubicBezTo>
                    <a:pt x="328894" y="348550"/>
                    <a:pt x="335882" y="337248"/>
                    <a:pt x="335882" y="324581"/>
                  </a:cubicBezTo>
                  <a:lnTo>
                    <a:pt x="335882" y="313290"/>
                  </a:lnTo>
                  <a:cubicBezTo>
                    <a:pt x="335882" y="302836"/>
                    <a:pt x="331016" y="293138"/>
                    <a:pt x="322887" y="286770"/>
                  </a:cubicBezTo>
                  <a:cubicBezTo>
                    <a:pt x="315842" y="244093"/>
                    <a:pt x="286059" y="222461"/>
                    <a:pt x="234271" y="222461"/>
                  </a:cubicBezTo>
                  <a:cubicBezTo>
                    <a:pt x="231821" y="222461"/>
                    <a:pt x="229427" y="222551"/>
                    <a:pt x="227090" y="222732"/>
                  </a:cubicBezTo>
                  <a:cubicBezTo>
                    <a:pt x="217347" y="223488"/>
                    <a:pt x="203054" y="222698"/>
                    <a:pt x="190691" y="214377"/>
                  </a:cubicBezTo>
                  <a:cubicBezTo>
                    <a:pt x="186073" y="211261"/>
                    <a:pt x="182585" y="208235"/>
                    <a:pt x="180360" y="205424"/>
                  </a:cubicBezTo>
                  <a:cubicBezTo>
                    <a:pt x="176567" y="200569"/>
                    <a:pt x="170199" y="198876"/>
                    <a:pt x="164532" y="201213"/>
                  </a:cubicBezTo>
                  <a:cubicBezTo>
                    <a:pt x="158864" y="203539"/>
                    <a:pt x="155533" y="209206"/>
                    <a:pt x="156245" y="215292"/>
                  </a:cubicBezTo>
                  <a:cubicBezTo>
                    <a:pt x="156719" y="219514"/>
                    <a:pt x="157430" y="224426"/>
                    <a:pt x="158503" y="229811"/>
                  </a:cubicBezTo>
                  <a:cubicBezTo>
                    <a:pt x="160682" y="240819"/>
                    <a:pt x="160682" y="240819"/>
                    <a:pt x="157622" y="247401"/>
                  </a:cubicBezTo>
                  <a:cubicBezTo>
                    <a:pt x="156470" y="249896"/>
                    <a:pt x="155048" y="252933"/>
                    <a:pt x="153377" y="257032"/>
                  </a:cubicBezTo>
                  <a:cubicBezTo>
                    <a:pt x="149640" y="266188"/>
                    <a:pt x="146987" y="276214"/>
                    <a:pt x="145463" y="286917"/>
                  </a:cubicBezTo>
                  <a:cubicBezTo>
                    <a:pt x="137446" y="293284"/>
                    <a:pt x="132659" y="302937"/>
                    <a:pt x="132659" y="313290"/>
                  </a:cubicBezTo>
                  <a:lnTo>
                    <a:pt x="132659" y="324581"/>
                  </a:lnTo>
                  <a:cubicBezTo>
                    <a:pt x="132659" y="337248"/>
                    <a:pt x="139648" y="348550"/>
                    <a:pt x="150588" y="354353"/>
                  </a:cubicBezTo>
                  <a:cubicBezTo>
                    <a:pt x="157803" y="377069"/>
                    <a:pt x="170730" y="393597"/>
                    <a:pt x="189110" y="403623"/>
                  </a:cubicBezTo>
                  <a:lnTo>
                    <a:pt x="189110" y="407868"/>
                  </a:lnTo>
                  <a:lnTo>
                    <a:pt x="146558" y="428845"/>
                  </a:lnTo>
                  <a:cubicBezTo>
                    <a:pt x="134398" y="435473"/>
                    <a:pt x="125919" y="446887"/>
                    <a:pt x="122769" y="460063"/>
                  </a:cubicBezTo>
                  <a:lnTo>
                    <a:pt x="31048" y="460063"/>
                  </a:lnTo>
                  <a:lnTo>
                    <a:pt x="31048" y="87487"/>
                  </a:lnTo>
                  <a:cubicBezTo>
                    <a:pt x="31048" y="81255"/>
                    <a:pt x="36106" y="76197"/>
                    <a:pt x="42338" y="76197"/>
                  </a:cubicBezTo>
                  <a:close/>
                  <a:moveTo>
                    <a:pt x="215439" y="120240"/>
                  </a:moveTo>
                  <a:lnTo>
                    <a:pt x="224166" y="137694"/>
                  </a:lnTo>
                  <a:cubicBezTo>
                    <a:pt x="226153" y="141657"/>
                    <a:pt x="230139" y="143938"/>
                    <a:pt x="234282" y="143938"/>
                  </a:cubicBezTo>
                  <a:cubicBezTo>
                    <a:pt x="235976" y="143938"/>
                    <a:pt x="237703" y="143554"/>
                    <a:pt x="239318" y="142753"/>
                  </a:cubicBezTo>
                  <a:cubicBezTo>
                    <a:pt x="244895" y="139964"/>
                    <a:pt x="247153" y="133178"/>
                    <a:pt x="244364" y="127601"/>
                  </a:cubicBezTo>
                  <a:lnTo>
                    <a:pt x="235671" y="110214"/>
                  </a:lnTo>
                  <a:cubicBezTo>
                    <a:pt x="247458" y="110948"/>
                    <a:pt x="256851" y="120680"/>
                    <a:pt x="256851" y="132648"/>
                  </a:cubicBezTo>
                  <a:cubicBezTo>
                    <a:pt x="256851" y="145101"/>
                    <a:pt x="246724" y="155228"/>
                    <a:pt x="234271" y="155228"/>
                  </a:cubicBezTo>
                  <a:cubicBezTo>
                    <a:pt x="221818" y="155228"/>
                    <a:pt x="211691" y="145101"/>
                    <a:pt x="211691" y="132648"/>
                  </a:cubicBezTo>
                  <a:cubicBezTo>
                    <a:pt x="211691" y="128064"/>
                    <a:pt x="213079" y="123808"/>
                    <a:pt x="215439" y="120240"/>
                  </a:cubicBezTo>
                  <a:close/>
                  <a:moveTo>
                    <a:pt x="200513" y="427423"/>
                  </a:moveTo>
                  <a:cubicBezTo>
                    <a:pt x="207310" y="424103"/>
                    <a:pt x="211691" y="417070"/>
                    <a:pt x="211691" y="409494"/>
                  </a:cubicBezTo>
                  <a:lnTo>
                    <a:pt x="211691" y="389138"/>
                  </a:lnTo>
                  <a:lnTo>
                    <a:pt x="204871" y="386202"/>
                  </a:lnTo>
                  <a:cubicBezTo>
                    <a:pt x="187744" y="378819"/>
                    <a:pt x="176612" y="364740"/>
                    <a:pt x="170832" y="343142"/>
                  </a:cubicBezTo>
                  <a:lnTo>
                    <a:pt x="169217" y="337124"/>
                  </a:lnTo>
                  <a:lnTo>
                    <a:pt x="163278" y="335272"/>
                  </a:lnTo>
                  <a:cubicBezTo>
                    <a:pt x="158548" y="333805"/>
                    <a:pt x="155240" y="329413"/>
                    <a:pt x="155240" y="324581"/>
                  </a:cubicBezTo>
                  <a:lnTo>
                    <a:pt x="155240" y="313290"/>
                  </a:lnTo>
                  <a:cubicBezTo>
                    <a:pt x="155240" y="309203"/>
                    <a:pt x="157577" y="305410"/>
                    <a:pt x="161348" y="303400"/>
                  </a:cubicBezTo>
                  <a:lnTo>
                    <a:pt x="166643" y="300578"/>
                  </a:lnTo>
                  <a:lnTo>
                    <a:pt x="167264" y="294605"/>
                  </a:lnTo>
                  <a:cubicBezTo>
                    <a:pt x="168382" y="284015"/>
                    <a:pt x="170741" y="274249"/>
                    <a:pt x="174286" y="265590"/>
                  </a:cubicBezTo>
                  <a:cubicBezTo>
                    <a:pt x="175788" y="261920"/>
                    <a:pt x="177064" y="259177"/>
                    <a:pt x="178102" y="256930"/>
                  </a:cubicBezTo>
                  <a:cubicBezTo>
                    <a:pt x="181930" y="248711"/>
                    <a:pt x="183318" y="244466"/>
                    <a:pt x="182359" y="235761"/>
                  </a:cubicBezTo>
                  <a:cubicBezTo>
                    <a:pt x="195636" y="243348"/>
                    <a:pt x="211589" y="246554"/>
                    <a:pt x="228897" y="245256"/>
                  </a:cubicBezTo>
                  <a:cubicBezTo>
                    <a:pt x="230647" y="245109"/>
                    <a:pt x="232442" y="245041"/>
                    <a:pt x="234282" y="245041"/>
                  </a:cubicBezTo>
                  <a:cubicBezTo>
                    <a:pt x="276553" y="245041"/>
                    <a:pt x="297191" y="260351"/>
                    <a:pt x="301222" y="294696"/>
                  </a:cubicBezTo>
                  <a:lnTo>
                    <a:pt x="301922" y="300589"/>
                  </a:lnTo>
                  <a:lnTo>
                    <a:pt x="307172" y="303366"/>
                  </a:lnTo>
                  <a:cubicBezTo>
                    <a:pt x="310942" y="305376"/>
                    <a:pt x="313302" y="309181"/>
                    <a:pt x="313302" y="313290"/>
                  </a:cubicBezTo>
                  <a:lnTo>
                    <a:pt x="313302" y="324581"/>
                  </a:lnTo>
                  <a:cubicBezTo>
                    <a:pt x="313302" y="329413"/>
                    <a:pt x="309994" y="333805"/>
                    <a:pt x="305264" y="335272"/>
                  </a:cubicBezTo>
                  <a:lnTo>
                    <a:pt x="299325" y="337124"/>
                  </a:lnTo>
                  <a:lnTo>
                    <a:pt x="297710" y="343142"/>
                  </a:lnTo>
                  <a:cubicBezTo>
                    <a:pt x="291930" y="364740"/>
                    <a:pt x="280798" y="378819"/>
                    <a:pt x="263671" y="386202"/>
                  </a:cubicBezTo>
                  <a:lnTo>
                    <a:pt x="256851" y="389149"/>
                  </a:lnTo>
                  <a:lnTo>
                    <a:pt x="256851" y="409596"/>
                  </a:lnTo>
                  <a:cubicBezTo>
                    <a:pt x="256851" y="417149"/>
                    <a:pt x="261029" y="423957"/>
                    <a:pt x="267735" y="427378"/>
                  </a:cubicBezTo>
                  <a:lnTo>
                    <a:pt x="310355" y="449156"/>
                  </a:lnTo>
                  <a:cubicBezTo>
                    <a:pt x="315221" y="451595"/>
                    <a:pt x="319071" y="455445"/>
                    <a:pt x="321533" y="460074"/>
                  </a:cubicBezTo>
                  <a:lnTo>
                    <a:pt x="146490" y="460074"/>
                  </a:lnTo>
                  <a:cubicBezTo>
                    <a:pt x="148737" y="455343"/>
                    <a:pt x="152383" y="451380"/>
                    <a:pt x="156956" y="448908"/>
                  </a:cubicBezTo>
                  <a:lnTo>
                    <a:pt x="200513" y="427423"/>
                  </a:lnTo>
                  <a:close/>
                  <a:moveTo>
                    <a:pt x="426204" y="663286"/>
                  </a:moveTo>
                  <a:lnTo>
                    <a:pt x="42338" y="663286"/>
                  </a:lnTo>
                  <a:cubicBezTo>
                    <a:pt x="36106" y="663286"/>
                    <a:pt x="31048" y="658228"/>
                    <a:pt x="31048" y="651995"/>
                  </a:cubicBezTo>
                  <a:lnTo>
                    <a:pt x="31048" y="482643"/>
                  </a:lnTo>
                  <a:lnTo>
                    <a:pt x="121369" y="482643"/>
                  </a:lnTo>
                  <a:lnTo>
                    <a:pt x="347376" y="482643"/>
                  </a:lnTo>
                  <a:lnTo>
                    <a:pt x="437494" y="482643"/>
                  </a:lnTo>
                  <a:lnTo>
                    <a:pt x="437494" y="651995"/>
                  </a:lnTo>
                  <a:cubicBezTo>
                    <a:pt x="437494" y="658228"/>
                    <a:pt x="432436" y="663286"/>
                    <a:pt x="426204" y="663286"/>
                  </a:cubicBezTo>
                  <a:close/>
                </a:path>
              </a:pathLst>
            </a:custGeom>
            <a:solidFill>
              <a:srgbClr val="71CFEB"/>
            </a:solidFill>
            <a:ln w="12700" cap="flat">
              <a:solidFill>
                <a:srgbClr val="71CFE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27">
              <a:extLst>
                <a:ext uri="{FF2B5EF4-FFF2-40B4-BE49-F238E27FC236}">
                  <a16:creationId xmlns:a16="http://schemas.microsoft.com/office/drawing/2014/main" id="{710E66A4-A8CD-47BE-9785-8D4CC131CEEF}"/>
                </a:ext>
              </a:extLst>
            </p:cNvPr>
            <p:cNvSpPr/>
            <p:nvPr/>
          </p:nvSpPr>
          <p:spPr>
            <a:xfrm>
              <a:off x="1028717" y="5507213"/>
              <a:ext cx="237094" cy="33871"/>
            </a:xfrm>
            <a:custGeom>
              <a:avLst/>
              <a:gdLst>
                <a:gd name="connsiteX0" fmla="*/ 222981 w 237093"/>
                <a:gd name="connsiteY0" fmla="*/ 8468 h 33870"/>
                <a:gd name="connsiteX1" fmla="*/ 19758 w 237093"/>
                <a:gd name="connsiteY1" fmla="*/ 8468 h 33870"/>
                <a:gd name="connsiteX2" fmla="*/ 8468 w 237093"/>
                <a:gd name="connsiteY2" fmla="*/ 19758 h 33870"/>
                <a:gd name="connsiteX3" fmla="*/ 19758 w 237093"/>
                <a:gd name="connsiteY3" fmla="*/ 31048 h 33870"/>
                <a:gd name="connsiteX4" fmla="*/ 222981 w 237093"/>
                <a:gd name="connsiteY4" fmla="*/ 31048 h 33870"/>
                <a:gd name="connsiteX5" fmla="*/ 234271 w 237093"/>
                <a:gd name="connsiteY5" fmla="*/ 19758 h 33870"/>
                <a:gd name="connsiteX6" fmla="*/ 222981 w 237093"/>
                <a:gd name="connsiteY6" fmla="*/ 8468 h 3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7093" h="33870">
                  <a:moveTo>
                    <a:pt x="222981" y="8468"/>
                  </a:moveTo>
                  <a:lnTo>
                    <a:pt x="19758" y="8468"/>
                  </a:lnTo>
                  <a:cubicBezTo>
                    <a:pt x="13514" y="8468"/>
                    <a:pt x="8468" y="13514"/>
                    <a:pt x="8468" y="19758"/>
                  </a:cubicBezTo>
                  <a:cubicBezTo>
                    <a:pt x="8468" y="26001"/>
                    <a:pt x="13514" y="31048"/>
                    <a:pt x="19758" y="31048"/>
                  </a:cubicBezTo>
                  <a:lnTo>
                    <a:pt x="222981" y="31048"/>
                  </a:lnTo>
                  <a:cubicBezTo>
                    <a:pt x="229224" y="31048"/>
                    <a:pt x="234271" y="26001"/>
                    <a:pt x="234271" y="19758"/>
                  </a:cubicBezTo>
                  <a:cubicBezTo>
                    <a:pt x="234271" y="13514"/>
                    <a:pt x="229224" y="8468"/>
                    <a:pt x="222981" y="8468"/>
                  </a:cubicBezTo>
                  <a:close/>
                </a:path>
              </a:pathLst>
            </a:custGeom>
            <a:solidFill>
              <a:srgbClr val="71CFEB"/>
            </a:solidFill>
            <a:ln w="12700" cap="flat">
              <a:solidFill>
                <a:srgbClr val="71CFE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A3281065-FCAB-4739-82B1-1AC0F166B281}"/>
                </a:ext>
              </a:extLst>
            </p:cNvPr>
            <p:cNvSpPr/>
            <p:nvPr/>
          </p:nvSpPr>
          <p:spPr>
            <a:xfrm>
              <a:off x="1073877" y="5462052"/>
              <a:ext cx="146772" cy="33871"/>
            </a:xfrm>
            <a:custGeom>
              <a:avLst/>
              <a:gdLst>
                <a:gd name="connsiteX0" fmla="*/ 19758 w 146772"/>
                <a:gd name="connsiteY0" fmla="*/ 31048 h 33870"/>
                <a:gd name="connsiteX1" fmla="*/ 132659 w 146772"/>
                <a:gd name="connsiteY1" fmla="*/ 31048 h 33870"/>
                <a:gd name="connsiteX2" fmla="*/ 143950 w 146772"/>
                <a:gd name="connsiteY2" fmla="*/ 19758 h 33870"/>
                <a:gd name="connsiteX3" fmla="*/ 132659 w 146772"/>
                <a:gd name="connsiteY3" fmla="*/ 8468 h 33870"/>
                <a:gd name="connsiteX4" fmla="*/ 19758 w 146772"/>
                <a:gd name="connsiteY4" fmla="*/ 8468 h 33870"/>
                <a:gd name="connsiteX5" fmla="*/ 8468 w 146772"/>
                <a:gd name="connsiteY5" fmla="*/ 19758 h 33870"/>
                <a:gd name="connsiteX6" fmla="*/ 19758 w 146772"/>
                <a:gd name="connsiteY6" fmla="*/ 31048 h 3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772" h="33870">
                  <a:moveTo>
                    <a:pt x="19758" y="31048"/>
                  </a:moveTo>
                  <a:lnTo>
                    <a:pt x="132659" y="31048"/>
                  </a:lnTo>
                  <a:cubicBezTo>
                    <a:pt x="138903" y="31048"/>
                    <a:pt x="143950" y="26001"/>
                    <a:pt x="143950" y="19758"/>
                  </a:cubicBezTo>
                  <a:cubicBezTo>
                    <a:pt x="143950" y="13514"/>
                    <a:pt x="138903" y="8468"/>
                    <a:pt x="132659" y="8468"/>
                  </a:cubicBezTo>
                  <a:lnTo>
                    <a:pt x="19758" y="8468"/>
                  </a:lnTo>
                  <a:cubicBezTo>
                    <a:pt x="13514" y="8468"/>
                    <a:pt x="8468" y="13514"/>
                    <a:pt x="8468" y="19758"/>
                  </a:cubicBezTo>
                  <a:cubicBezTo>
                    <a:pt x="8468" y="26001"/>
                    <a:pt x="13514" y="31048"/>
                    <a:pt x="19758" y="31048"/>
                  </a:cubicBezTo>
                  <a:close/>
                </a:path>
              </a:pathLst>
            </a:custGeom>
            <a:solidFill>
              <a:srgbClr val="71CFEB"/>
            </a:solidFill>
            <a:ln w="12700" cap="flat">
              <a:solidFill>
                <a:srgbClr val="71CFE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5A4AB90B-4AF1-4B39-A120-A6DDBBF98C03}"/>
                </a:ext>
              </a:extLst>
            </p:cNvPr>
            <p:cNvSpPr/>
            <p:nvPr/>
          </p:nvSpPr>
          <p:spPr>
            <a:xfrm>
              <a:off x="1028717" y="5552373"/>
              <a:ext cx="45161" cy="33871"/>
            </a:xfrm>
            <a:custGeom>
              <a:avLst/>
              <a:gdLst>
                <a:gd name="connsiteX0" fmla="*/ 31048 w 45160"/>
                <a:gd name="connsiteY0" fmla="*/ 8468 h 33870"/>
                <a:gd name="connsiteX1" fmla="*/ 19758 w 45160"/>
                <a:gd name="connsiteY1" fmla="*/ 8468 h 33870"/>
                <a:gd name="connsiteX2" fmla="*/ 8468 w 45160"/>
                <a:gd name="connsiteY2" fmla="*/ 19758 h 33870"/>
                <a:gd name="connsiteX3" fmla="*/ 19758 w 45160"/>
                <a:gd name="connsiteY3" fmla="*/ 31048 h 33870"/>
                <a:gd name="connsiteX4" fmla="*/ 31048 w 45160"/>
                <a:gd name="connsiteY4" fmla="*/ 31048 h 33870"/>
                <a:gd name="connsiteX5" fmla="*/ 42338 w 45160"/>
                <a:gd name="connsiteY5" fmla="*/ 19758 h 33870"/>
                <a:gd name="connsiteX6" fmla="*/ 31048 w 45160"/>
                <a:gd name="connsiteY6" fmla="*/ 8468 h 3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160" h="33870">
                  <a:moveTo>
                    <a:pt x="31048" y="8468"/>
                  </a:moveTo>
                  <a:lnTo>
                    <a:pt x="19758" y="8468"/>
                  </a:lnTo>
                  <a:cubicBezTo>
                    <a:pt x="13514" y="8468"/>
                    <a:pt x="8468" y="13514"/>
                    <a:pt x="8468" y="19758"/>
                  </a:cubicBezTo>
                  <a:cubicBezTo>
                    <a:pt x="8468" y="26001"/>
                    <a:pt x="13514" y="31048"/>
                    <a:pt x="19758" y="31048"/>
                  </a:cubicBezTo>
                  <a:lnTo>
                    <a:pt x="31048" y="31048"/>
                  </a:lnTo>
                  <a:cubicBezTo>
                    <a:pt x="37291" y="31048"/>
                    <a:pt x="42338" y="26001"/>
                    <a:pt x="42338" y="19758"/>
                  </a:cubicBezTo>
                  <a:cubicBezTo>
                    <a:pt x="42338" y="13514"/>
                    <a:pt x="37291" y="8468"/>
                    <a:pt x="31048" y="8468"/>
                  </a:cubicBezTo>
                  <a:close/>
                </a:path>
              </a:pathLst>
            </a:custGeom>
            <a:solidFill>
              <a:srgbClr val="71CFEB"/>
            </a:solidFill>
            <a:ln w="12700" cap="flat">
              <a:solidFill>
                <a:srgbClr val="71CFE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666E20AE-5C98-4483-A88F-BDCB340A7507}"/>
                </a:ext>
              </a:extLst>
            </p:cNvPr>
            <p:cNvSpPr/>
            <p:nvPr/>
          </p:nvSpPr>
          <p:spPr>
            <a:xfrm>
              <a:off x="1085168" y="5552373"/>
              <a:ext cx="56451" cy="33871"/>
            </a:xfrm>
            <a:custGeom>
              <a:avLst/>
              <a:gdLst>
                <a:gd name="connsiteX0" fmla="*/ 42338 w 56450"/>
                <a:gd name="connsiteY0" fmla="*/ 8468 h 33870"/>
                <a:gd name="connsiteX1" fmla="*/ 19758 w 56450"/>
                <a:gd name="connsiteY1" fmla="*/ 8468 h 33870"/>
                <a:gd name="connsiteX2" fmla="*/ 8468 w 56450"/>
                <a:gd name="connsiteY2" fmla="*/ 19758 h 33870"/>
                <a:gd name="connsiteX3" fmla="*/ 19758 w 56450"/>
                <a:gd name="connsiteY3" fmla="*/ 31048 h 33870"/>
                <a:gd name="connsiteX4" fmla="*/ 42338 w 56450"/>
                <a:gd name="connsiteY4" fmla="*/ 31048 h 33870"/>
                <a:gd name="connsiteX5" fmla="*/ 53628 w 56450"/>
                <a:gd name="connsiteY5" fmla="*/ 19758 h 33870"/>
                <a:gd name="connsiteX6" fmla="*/ 42338 w 56450"/>
                <a:gd name="connsiteY6" fmla="*/ 8468 h 3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450" h="33870">
                  <a:moveTo>
                    <a:pt x="42338" y="8468"/>
                  </a:moveTo>
                  <a:lnTo>
                    <a:pt x="19758" y="8468"/>
                  </a:lnTo>
                  <a:cubicBezTo>
                    <a:pt x="13514" y="8468"/>
                    <a:pt x="8468" y="13514"/>
                    <a:pt x="8468" y="19758"/>
                  </a:cubicBezTo>
                  <a:cubicBezTo>
                    <a:pt x="8468" y="26001"/>
                    <a:pt x="13514" y="31048"/>
                    <a:pt x="19758" y="31048"/>
                  </a:cubicBezTo>
                  <a:lnTo>
                    <a:pt x="42338" y="31048"/>
                  </a:lnTo>
                  <a:cubicBezTo>
                    <a:pt x="48582" y="31048"/>
                    <a:pt x="53628" y="26001"/>
                    <a:pt x="53628" y="19758"/>
                  </a:cubicBezTo>
                  <a:cubicBezTo>
                    <a:pt x="53628" y="13514"/>
                    <a:pt x="48582" y="8468"/>
                    <a:pt x="42338" y="8468"/>
                  </a:cubicBezTo>
                  <a:close/>
                </a:path>
              </a:pathLst>
            </a:custGeom>
            <a:solidFill>
              <a:srgbClr val="71CFEB"/>
            </a:solidFill>
            <a:ln w="12700" cap="flat">
              <a:solidFill>
                <a:srgbClr val="71CFE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BCAC3AB2-96B9-425F-AD47-F07808D35474}"/>
                </a:ext>
              </a:extLst>
            </p:cNvPr>
            <p:cNvSpPr/>
            <p:nvPr/>
          </p:nvSpPr>
          <p:spPr>
            <a:xfrm>
              <a:off x="1152909" y="5552373"/>
              <a:ext cx="45161" cy="33871"/>
            </a:xfrm>
            <a:custGeom>
              <a:avLst/>
              <a:gdLst>
                <a:gd name="connsiteX0" fmla="*/ 31048 w 45160"/>
                <a:gd name="connsiteY0" fmla="*/ 8468 h 33870"/>
                <a:gd name="connsiteX1" fmla="*/ 19758 w 45160"/>
                <a:gd name="connsiteY1" fmla="*/ 8468 h 33870"/>
                <a:gd name="connsiteX2" fmla="*/ 8468 w 45160"/>
                <a:gd name="connsiteY2" fmla="*/ 19758 h 33870"/>
                <a:gd name="connsiteX3" fmla="*/ 19758 w 45160"/>
                <a:gd name="connsiteY3" fmla="*/ 31048 h 33870"/>
                <a:gd name="connsiteX4" fmla="*/ 31048 w 45160"/>
                <a:gd name="connsiteY4" fmla="*/ 31048 h 33870"/>
                <a:gd name="connsiteX5" fmla="*/ 42338 w 45160"/>
                <a:gd name="connsiteY5" fmla="*/ 19758 h 33870"/>
                <a:gd name="connsiteX6" fmla="*/ 31048 w 45160"/>
                <a:gd name="connsiteY6" fmla="*/ 8468 h 3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160" h="33870">
                  <a:moveTo>
                    <a:pt x="31048" y="8468"/>
                  </a:moveTo>
                  <a:lnTo>
                    <a:pt x="19758" y="8468"/>
                  </a:lnTo>
                  <a:cubicBezTo>
                    <a:pt x="13514" y="8468"/>
                    <a:pt x="8468" y="13514"/>
                    <a:pt x="8468" y="19758"/>
                  </a:cubicBezTo>
                  <a:cubicBezTo>
                    <a:pt x="8468" y="26001"/>
                    <a:pt x="13514" y="31048"/>
                    <a:pt x="19758" y="31048"/>
                  </a:cubicBezTo>
                  <a:lnTo>
                    <a:pt x="31048" y="31048"/>
                  </a:lnTo>
                  <a:cubicBezTo>
                    <a:pt x="37291" y="31048"/>
                    <a:pt x="42338" y="26001"/>
                    <a:pt x="42338" y="19758"/>
                  </a:cubicBezTo>
                  <a:cubicBezTo>
                    <a:pt x="42338" y="13514"/>
                    <a:pt x="37291" y="8468"/>
                    <a:pt x="31048" y="8468"/>
                  </a:cubicBezTo>
                  <a:close/>
                </a:path>
              </a:pathLst>
            </a:custGeom>
            <a:solidFill>
              <a:srgbClr val="71CFEB"/>
            </a:solidFill>
            <a:ln w="12700" cap="flat">
              <a:solidFill>
                <a:srgbClr val="71CFE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: фигура 32">
              <a:extLst>
                <a:ext uri="{FF2B5EF4-FFF2-40B4-BE49-F238E27FC236}">
                  <a16:creationId xmlns:a16="http://schemas.microsoft.com/office/drawing/2014/main" id="{8644433B-CD51-4034-83D5-832B063BF90B}"/>
                </a:ext>
              </a:extLst>
            </p:cNvPr>
            <p:cNvSpPr/>
            <p:nvPr/>
          </p:nvSpPr>
          <p:spPr>
            <a:xfrm>
              <a:off x="1209359" y="5552373"/>
              <a:ext cx="56451" cy="33871"/>
            </a:xfrm>
            <a:custGeom>
              <a:avLst/>
              <a:gdLst>
                <a:gd name="connsiteX0" fmla="*/ 42338 w 56450"/>
                <a:gd name="connsiteY0" fmla="*/ 8468 h 33870"/>
                <a:gd name="connsiteX1" fmla="*/ 19758 w 56450"/>
                <a:gd name="connsiteY1" fmla="*/ 8468 h 33870"/>
                <a:gd name="connsiteX2" fmla="*/ 8468 w 56450"/>
                <a:gd name="connsiteY2" fmla="*/ 19758 h 33870"/>
                <a:gd name="connsiteX3" fmla="*/ 19758 w 56450"/>
                <a:gd name="connsiteY3" fmla="*/ 31048 h 33870"/>
                <a:gd name="connsiteX4" fmla="*/ 42338 w 56450"/>
                <a:gd name="connsiteY4" fmla="*/ 31048 h 33870"/>
                <a:gd name="connsiteX5" fmla="*/ 53628 w 56450"/>
                <a:gd name="connsiteY5" fmla="*/ 19758 h 33870"/>
                <a:gd name="connsiteX6" fmla="*/ 42338 w 56450"/>
                <a:gd name="connsiteY6" fmla="*/ 8468 h 3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450" h="33870">
                  <a:moveTo>
                    <a:pt x="42338" y="8468"/>
                  </a:moveTo>
                  <a:lnTo>
                    <a:pt x="19758" y="8468"/>
                  </a:lnTo>
                  <a:cubicBezTo>
                    <a:pt x="13514" y="8468"/>
                    <a:pt x="8468" y="13514"/>
                    <a:pt x="8468" y="19758"/>
                  </a:cubicBezTo>
                  <a:cubicBezTo>
                    <a:pt x="8468" y="26001"/>
                    <a:pt x="13514" y="31048"/>
                    <a:pt x="19758" y="31048"/>
                  </a:cubicBezTo>
                  <a:lnTo>
                    <a:pt x="42338" y="31048"/>
                  </a:lnTo>
                  <a:cubicBezTo>
                    <a:pt x="48582" y="31048"/>
                    <a:pt x="53628" y="26001"/>
                    <a:pt x="53628" y="19758"/>
                  </a:cubicBezTo>
                  <a:cubicBezTo>
                    <a:pt x="53628" y="13514"/>
                    <a:pt x="48582" y="8468"/>
                    <a:pt x="42338" y="8468"/>
                  </a:cubicBezTo>
                  <a:close/>
                </a:path>
              </a:pathLst>
            </a:custGeom>
            <a:solidFill>
              <a:srgbClr val="71CFEB"/>
            </a:solidFill>
            <a:ln w="12700" cap="flat">
              <a:solidFill>
                <a:srgbClr val="71CFE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6E05D51-9B5F-436C-952E-48E84BA52F28}"/>
              </a:ext>
            </a:extLst>
          </p:cNvPr>
          <p:cNvGrpSpPr/>
          <p:nvPr/>
        </p:nvGrpSpPr>
        <p:grpSpPr>
          <a:xfrm>
            <a:off x="8490404" y="801419"/>
            <a:ext cx="830524" cy="219456"/>
            <a:chOff x="5128079" y="483937"/>
            <a:chExt cx="830524" cy="219456"/>
          </a:xfrm>
          <a:solidFill>
            <a:srgbClr val="71CFEB"/>
          </a:solidFill>
        </p:grpSpPr>
        <p:sp>
          <p:nvSpPr>
            <p:cNvPr id="41" name="Стрелка: шеврон 40">
              <a:extLst>
                <a:ext uri="{FF2B5EF4-FFF2-40B4-BE49-F238E27FC236}">
                  <a16:creationId xmlns:a16="http://schemas.microsoft.com/office/drawing/2014/main" id="{167033C2-94EE-4C9A-867E-6EAB7D8BEA51}"/>
                </a:ext>
              </a:extLst>
            </p:cNvPr>
            <p:cNvSpPr/>
            <p:nvPr/>
          </p:nvSpPr>
          <p:spPr>
            <a:xfrm>
              <a:off x="5128079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2" name="Стрелка: шеврон 41">
              <a:extLst>
                <a:ext uri="{FF2B5EF4-FFF2-40B4-BE49-F238E27FC236}">
                  <a16:creationId xmlns:a16="http://schemas.microsoft.com/office/drawing/2014/main" id="{4750E130-706D-4FDB-B50D-3E7C8F01A160}"/>
                </a:ext>
              </a:extLst>
            </p:cNvPr>
            <p:cNvSpPr/>
            <p:nvPr/>
          </p:nvSpPr>
          <p:spPr>
            <a:xfrm>
              <a:off x="5455077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6" name="Стрелка: шеврон 45">
              <a:extLst>
                <a:ext uri="{FF2B5EF4-FFF2-40B4-BE49-F238E27FC236}">
                  <a16:creationId xmlns:a16="http://schemas.microsoft.com/office/drawing/2014/main" id="{7C8C1E48-3F82-42C6-81DB-CE73EEC2798C}"/>
                </a:ext>
              </a:extLst>
            </p:cNvPr>
            <p:cNvSpPr/>
            <p:nvPr/>
          </p:nvSpPr>
          <p:spPr>
            <a:xfrm>
              <a:off x="5782075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239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3F7F273-9D94-AF42-8824-F3B608B6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ABEFC-1670-8A49-B2BE-FEA06EC01022}" type="slidenum">
              <a:rPr lang="ru-RU"/>
              <a:pPr/>
              <a:t>5</a:t>
            </a:fld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33EBCB7-7ACD-48FE-B039-EAD301B08C8F}"/>
              </a:ext>
            </a:extLst>
          </p:cNvPr>
          <p:cNvSpPr/>
          <p:nvPr/>
        </p:nvSpPr>
        <p:spPr>
          <a:xfrm>
            <a:off x="1977494" y="1416662"/>
            <a:ext cx="7942931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rgbClr val="002E5E"/>
                </a:solidFill>
                <a:latin typeface="Circe Extra Bold" panose="020B0802020203020203" pitchFamily="34" charset="-52"/>
              </a:rPr>
              <a:t>СНИЖЕНИЕ РИСКОВ И ИЗДЕРЖЕК</a:t>
            </a:r>
          </a:p>
          <a:p>
            <a:pPr algn="just"/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Помогает правильно выбрать внешние рынки, учесть риски экспортного проекта, соблюсти все критерии должной осмотрительности при поиске контрагента, организовать интеллектуальную защиту продукции, найти покупателей и др.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CDC017DF-E850-4D9F-BB5E-CF9C945C70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942" y="385911"/>
            <a:ext cx="9505950" cy="415508"/>
          </a:xfrm>
        </p:spPr>
        <p:txBody>
          <a:bodyPr/>
          <a:lstStyle/>
          <a:p>
            <a:r>
              <a:rPr lang="ru-RU" sz="2800" dirty="0">
                <a:latin typeface="Circe Extra Bold" panose="020B0802020203020203" pitchFamily="34" charset="-52"/>
              </a:rPr>
              <a:t>ЗАДАЧИ </a:t>
            </a:r>
            <a:r>
              <a:rPr lang="ru-RU" sz="2800" dirty="0">
                <a:solidFill>
                  <a:srgbClr val="E21F2E"/>
                </a:solidFill>
                <a:latin typeface="Circe Extra Bold" panose="020B0802020203020203" pitchFamily="34" charset="-52"/>
              </a:rPr>
              <a:t>АКСЕЛЕРАТОРА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E7FE3393-508E-487F-A767-FA057D540BBC}"/>
              </a:ext>
            </a:extLst>
          </p:cNvPr>
          <p:cNvSpPr/>
          <p:nvPr/>
        </p:nvSpPr>
        <p:spPr>
          <a:xfrm>
            <a:off x="918262" y="1545276"/>
            <a:ext cx="727658" cy="727658"/>
          </a:xfrm>
          <a:prstGeom prst="ellipse">
            <a:avLst/>
          </a:prstGeom>
          <a:noFill/>
          <a:ln w="19050">
            <a:solidFill>
              <a:srgbClr val="71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1CFEB"/>
                </a:solidFill>
                <a:latin typeface="Circe Extra Bold" panose="020B0802020203020203"/>
              </a:rPr>
              <a:t>1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83054F8-8311-43F9-A369-BBCC9AD65590}"/>
              </a:ext>
            </a:extLst>
          </p:cNvPr>
          <p:cNvSpPr/>
          <p:nvPr/>
        </p:nvSpPr>
        <p:spPr>
          <a:xfrm>
            <a:off x="1977493" y="3145013"/>
            <a:ext cx="7942931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rgbClr val="002E5E"/>
                </a:solidFill>
                <a:latin typeface="Circe Extra Bold" panose="020B0802020203020203" pitchFamily="34" charset="-52"/>
              </a:rPr>
              <a:t>РАСЧЕТ ЭКОНОМИКИ ЭКСПОРТНОГО ПРОЕКТА</a:t>
            </a: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Помогает определить необходимые объемы финансирования проекта, выстроить удобную логистику поставок, эффективно пройти таможенные процедуры и др.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312A468B-C9C3-4AE8-858A-F216E44C9F5A}"/>
              </a:ext>
            </a:extLst>
          </p:cNvPr>
          <p:cNvSpPr/>
          <p:nvPr/>
        </p:nvSpPr>
        <p:spPr>
          <a:xfrm>
            <a:off x="918262" y="3150843"/>
            <a:ext cx="727658" cy="727658"/>
          </a:xfrm>
          <a:prstGeom prst="ellipse">
            <a:avLst/>
          </a:prstGeom>
          <a:noFill/>
          <a:ln w="19050">
            <a:solidFill>
              <a:srgbClr val="71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1CFEB"/>
                </a:solidFill>
                <a:latin typeface="Circe Extra Bold" panose="020B0802020203020203"/>
              </a:rPr>
              <a:t>2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E035DA8-783D-4EA3-8DE2-0BACECA0104D}"/>
              </a:ext>
            </a:extLst>
          </p:cNvPr>
          <p:cNvSpPr/>
          <p:nvPr/>
        </p:nvSpPr>
        <p:spPr>
          <a:xfrm>
            <a:off x="1977493" y="4693000"/>
            <a:ext cx="8757562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rgbClr val="002E5E"/>
                </a:solidFill>
                <a:latin typeface="Circe Extra Bold" panose="020B0802020203020203" pitchFamily="34" charset="-52"/>
              </a:rPr>
              <a:t>СОБЛЮДЕНИЕ ОБЯЗАТЕЛЬНЫХ НОРМ И ТРЕБОВАНИЙ ПРИ ЭКСПОРТЕ</a:t>
            </a: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Помогает выполнить требования экспортного контроля, норм валютного законодательства, учесть необходимые условия внешнеторгового контракта, применить механизмы возврата валютного НДС и др.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5E3EDB2D-D683-40F2-808E-2F09EF5046BC}"/>
              </a:ext>
            </a:extLst>
          </p:cNvPr>
          <p:cNvSpPr/>
          <p:nvPr/>
        </p:nvSpPr>
        <p:spPr>
          <a:xfrm>
            <a:off x="918262" y="4693000"/>
            <a:ext cx="727658" cy="727658"/>
          </a:xfrm>
          <a:prstGeom prst="ellipse">
            <a:avLst/>
          </a:prstGeom>
          <a:noFill/>
          <a:ln w="19050">
            <a:solidFill>
              <a:srgbClr val="71C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1CFEB"/>
                </a:solidFill>
                <a:latin typeface="Circe Extra Bold" panose="020B0802020203020203"/>
              </a:rPr>
              <a:t>3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74CBE64-BFF0-4E72-B8C5-DC46BBB0A51B}"/>
              </a:ext>
            </a:extLst>
          </p:cNvPr>
          <p:cNvGrpSpPr/>
          <p:nvPr/>
        </p:nvGrpSpPr>
        <p:grpSpPr>
          <a:xfrm>
            <a:off x="4423229" y="801419"/>
            <a:ext cx="830524" cy="219456"/>
            <a:chOff x="5128079" y="483937"/>
            <a:chExt cx="830524" cy="219456"/>
          </a:xfrm>
          <a:solidFill>
            <a:srgbClr val="71CFEB"/>
          </a:solidFill>
        </p:grpSpPr>
        <p:sp>
          <p:nvSpPr>
            <p:cNvPr id="12" name="Стрелка: шеврон 11">
              <a:extLst>
                <a:ext uri="{FF2B5EF4-FFF2-40B4-BE49-F238E27FC236}">
                  <a16:creationId xmlns:a16="http://schemas.microsoft.com/office/drawing/2014/main" id="{F9E9F08F-2BC9-4EAE-8F1A-9583D7109F30}"/>
                </a:ext>
              </a:extLst>
            </p:cNvPr>
            <p:cNvSpPr/>
            <p:nvPr/>
          </p:nvSpPr>
          <p:spPr>
            <a:xfrm>
              <a:off x="5128079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Стрелка: шеврон 12">
              <a:extLst>
                <a:ext uri="{FF2B5EF4-FFF2-40B4-BE49-F238E27FC236}">
                  <a16:creationId xmlns:a16="http://schemas.microsoft.com/office/drawing/2014/main" id="{ADED4875-6B39-4EA5-88B8-69478548FD3C}"/>
                </a:ext>
              </a:extLst>
            </p:cNvPr>
            <p:cNvSpPr/>
            <p:nvPr/>
          </p:nvSpPr>
          <p:spPr>
            <a:xfrm>
              <a:off x="5455077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Стрелка: шеврон 16">
              <a:extLst>
                <a:ext uri="{FF2B5EF4-FFF2-40B4-BE49-F238E27FC236}">
                  <a16:creationId xmlns:a16="http://schemas.microsoft.com/office/drawing/2014/main" id="{15F5C0CE-E658-46CC-AE00-6A1A7A630C04}"/>
                </a:ext>
              </a:extLst>
            </p:cNvPr>
            <p:cNvSpPr/>
            <p:nvPr/>
          </p:nvSpPr>
          <p:spPr>
            <a:xfrm>
              <a:off x="5782075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2898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Рисунок 3">
            <a:extLst>
              <a:ext uri="{FF2B5EF4-FFF2-40B4-BE49-F238E27FC236}">
                <a16:creationId xmlns:a16="http://schemas.microsoft.com/office/drawing/2014/main" id="{EA90B9D5-06C2-4433-B1E2-BF9051BFC32F}"/>
              </a:ext>
            </a:extLst>
          </p:cNvPr>
          <p:cNvGrpSpPr/>
          <p:nvPr/>
        </p:nvGrpSpPr>
        <p:grpSpPr>
          <a:xfrm>
            <a:off x="1016614" y="3743004"/>
            <a:ext cx="684000" cy="684000"/>
            <a:chOff x="994091" y="1977721"/>
            <a:chExt cx="576000" cy="576000"/>
          </a:xfrm>
        </p:grpSpPr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C0B4A75E-2DE0-484F-8436-7B88B63135A7}"/>
                </a:ext>
              </a:extLst>
            </p:cNvPr>
            <p:cNvSpPr/>
            <p:nvPr/>
          </p:nvSpPr>
          <p:spPr>
            <a:xfrm>
              <a:off x="1083741" y="2075863"/>
              <a:ext cx="379185" cy="379185"/>
            </a:xfrm>
            <a:custGeom>
              <a:avLst/>
              <a:gdLst>
                <a:gd name="connsiteX0" fmla="*/ 189863 w 379184"/>
                <a:gd name="connsiteY0" fmla="*/ 1354 h 379184"/>
                <a:gd name="connsiteX1" fmla="*/ 1354 w 379184"/>
                <a:gd name="connsiteY1" fmla="*/ 189863 h 379184"/>
                <a:gd name="connsiteX2" fmla="*/ 189863 w 379184"/>
                <a:gd name="connsiteY2" fmla="*/ 378372 h 379184"/>
                <a:gd name="connsiteX3" fmla="*/ 378372 w 379184"/>
                <a:gd name="connsiteY3" fmla="*/ 189863 h 379184"/>
                <a:gd name="connsiteX4" fmla="*/ 189863 w 379184"/>
                <a:gd name="connsiteY4" fmla="*/ 1354 h 379184"/>
                <a:gd name="connsiteX5" fmla="*/ 199253 w 379184"/>
                <a:gd name="connsiteY5" fmla="*/ 358149 h 379184"/>
                <a:gd name="connsiteX6" fmla="*/ 199253 w 379184"/>
                <a:gd name="connsiteY6" fmla="*/ 327814 h 379184"/>
                <a:gd name="connsiteX7" fmla="*/ 189141 w 379184"/>
                <a:gd name="connsiteY7" fmla="*/ 317703 h 379184"/>
                <a:gd name="connsiteX8" fmla="*/ 179029 w 379184"/>
                <a:gd name="connsiteY8" fmla="*/ 327814 h 379184"/>
                <a:gd name="connsiteX9" fmla="*/ 179029 w 379184"/>
                <a:gd name="connsiteY9" fmla="*/ 358149 h 379184"/>
                <a:gd name="connsiteX10" fmla="*/ 20133 w 379184"/>
                <a:gd name="connsiteY10" fmla="*/ 199253 h 379184"/>
                <a:gd name="connsiteX11" fmla="*/ 50468 w 379184"/>
                <a:gd name="connsiteY11" fmla="*/ 199253 h 379184"/>
                <a:gd name="connsiteX12" fmla="*/ 60579 w 379184"/>
                <a:gd name="connsiteY12" fmla="*/ 189141 h 379184"/>
                <a:gd name="connsiteX13" fmla="*/ 50468 w 379184"/>
                <a:gd name="connsiteY13" fmla="*/ 179029 h 379184"/>
                <a:gd name="connsiteX14" fmla="*/ 20133 w 379184"/>
                <a:gd name="connsiteY14" fmla="*/ 179029 h 379184"/>
                <a:gd name="connsiteX15" fmla="*/ 179029 w 379184"/>
                <a:gd name="connsiteY15" fmla="*/ 20133 h 379184"/>
                <a:gd name="connsiteX16" fmla="*/ 179029 w 379184"/>
                <a:gd name="connsiteY16" fmla="*/ 50468 h 379184"/>
                <a:gd name="connsiteX17" fmla="*/ 189141 w 379184"/>
                <a:gd name="connsiteY17" fmla="*/ 60579 h 379184"/>
                <a:gd name="connsiteX18" fmla="*/ 199253 w 379184"/>
                <a:gd name="connsiteY18" fmla="*/ 50468 h 379184"/>
                <a:gd name="connsiteX19" fmla="*/ 199253 w 379184"/>
                <a:gd name="connsiteY19" fmla="*/ 20133 h 379184"/>
                <a:gd name="connsiteX20" fmla="*/ 358149 w 379184"/>
                <a:gd name="connsiteY20" fmla="*/ 179029 h 379184"/>
                <a:gd name="connsiteX21" fmla="*/ 327814 w 379184"/>
                <a:gd name="connsiteY21" fmla="*/ 179029 h 379184"/>
                <a:gd name="connsiteX22" fmla="*/ 317703 w 379184"/>
                <a:gd name="connsiteY22" fmla="*/ 189141 h 379184"/>
                <a:gd name="connsiteX23" fmla="*/ 327814 w 379184"/>
                <a:gd name="connsiteY23" fmla="*/ 199253 h 379184"/>
                <a:gd name="connsiteX24" fmla="*/ 358149 w 379184"/>
                <a:gd name="connsiteY24" fmla="*/ 199253 h 379184"/>
                <a:gd name="connsiteX25" fmla="*/ 199253 w 379184"/>
                <a:gd name="connsiteY25" fmla="*/ 358149 h 37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79184" h="379184">
                  <a:moveTo>
                    <a:pt x="189863" y="1354"/>
                  </a:moveTo>
                  <a:cubicBezTo>
                    <a:pt x="85858" y="1354"/>
                    <a:pt x="1354" y="85858"/>
                    <a:pt x="1354" y="189863"/>
                  </a:cubicBezTo>
                  <a:cubicBezTo>
                    <a:pt x="1354" y="293868"/>
                    <a:pt x="85858" y="378372"/>
                    <a:pt x="189863" y="378372"/>
                  </a:cubicBezTo>
                  <a:cubicBezTo>
                    <a:pt x="293868" y="378372"/>
                    <a:pt x="378372" y="293868"/>
                    <a:pt x="378372" y="189863"/>
                  </a:cubicBezTo>
                  <a:cubicBezTo>
                    <a:pt x="378372" y="85858"/>
                    <a:pt x="293868" y="1354"/>
                    <a:pt x="189863" y="1354"/>
                  </a:cubicBezTo>
                  <a:close/>
                  <a:moveTo>
                    <a:pt x="199253" y="358149"/>
                  </a:moveTo>
                  <a:lnTo>
                    <a:pt x="199253" y="327814"/>
                  </a:lnTo>
                  <a:cubicBezTo>
                    <a:pt x="199253" y="322036"/>
                    <a:pt x="194919" y="317703"/>
                    <a:pt x="189141" y="317703"/>
                  </a:cubicBezTo>
                  <a:cubicBezTo>
                    <a:pt x="183363" y="317703"/>
                    <a:pt x="179029" y="322036"/>
                    <a:pt x="179029" y="327814"/>
                  </a:cubicBezTo>
                  <a:lnTo>
                    <a:pt x="179029" y="358149"/>
                  </a:lnTo>
                  <a:cubicBezTo>
                    <a:pt x="93803" y="353093"/>
                    <a:pt x="25189" y="284479"/>
                    <a:pt x="20133" y="199253"/>
                  </a:cubicBezTo>
                  <a:lnTo>
                    <a:pt x="50468" y="199253"/>
                  </a:lnTo>
                  <a:cubicBezTo>
                    <a:pt x="56246" y="199253"/>
                    <a:pt x="60579" y="194919"/>
                    <a:pt x="60579" y="189141"/>
                  </a:cubicBezTo>
                  <a:cubicBezTo>
                    <a:pt x="60579" y="183363"/>
                    <a:pt x="56246" y="179029"/>
                    <a:pt x="50468" y="179029"/>
                  </a:cubicBezTo>
                  <a:lnTo>
                    <a:pt x="20133" y="179029"/>
                  </a:lnTo>
                  <a:cubicBezTo>
                    <a:pt x="25189" y="93803"/>
                    <a:pt x="93803" y="25189"/>
                    <a:pt x="179029" y="20133"/>
                  </a:cubicBezTo>
                  <a:lnTo>
                    <a:pt x="179029" y="50468"/>
                  </a:lnTo>
                  <a:cubicBezTo>
                    <a:pt x="179029" y="56246"/>
                    <a:pt x="183363" y="60579"/>
                    <a:pt x="189141" y="60579"/>
                  </a:cubicBezTo>
                  <a:cubicBezTo>
                    <a:pt x="194919" y="60579"/>
                    <a:pt x="199253" y="56246"/>
                    <a:pt x="199253" y="50468"/>
                  </a:cubicBezTo>
                  <a:lnTo>
                    <a:pt x="199253" y="20133"/>
                  </a:lnTo>
                  <a:cubicBezTo>
                    <a:pt x="284479" y="25189"/>
                    <a:pt x="353093" y="93803"/>
                    <a:pt x="358149" y="179029"/>
                  </a:cubicBezTo>
                  <a:lnTo>
                    <a:pt x="327814" y="179029"/>
                  </a:lnTo>
                  <a:cubicBezTo>
                    <a:pt x="322036" y="179029"/>
                    <a:pt x="317703" y="183363"/>
                    <a:pt x="317703" y="189141"/>
                  </a:cubicBezTo>
                  <a:cubicBezTo>
                    <a:pt x="317703" y="194919"/>
                    <a:pt x="322036" y="199253"/>
                    <a:pt x="327814" y="199253"/>
                  </a:cubicBezTo>
                  <a:lnTo>
                    <a:pt x="358149" y="199253"/>
                  </a:lnTo>
                  <a:cubicBezTo>
                    <a:pt x="353093" y="285201"/>
                    <a:pt x="285201" y="353816"/>
                    <a:pt x="199253" y="358149"/>
                  </a:cubicBezTo>
                  <a:close/>
                </a:path>
              </a:pathLst>
            </a:custGeom>
            <a:solidFill>
              <a:srgbClr val="71CFEB"/>
            </a:solidFill>
            <a:ln w="19050" cap="flat">
              <a:solidFill>
                <a:srgbClr val="71CFE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06DDE669-2840-4ADC-8ADE-C486FDCF586D}"/>
                </a:ext>
              </a:extLst>
            </p:cNvPr>
            <p:cNvSpPr/>
            <p:nvPr/>
          </p:nvSpPr>
          <p:spPr>
            <a:xfrm>
              <a:off x="1221547" y="2146644"/>
              <a:ext cx="61392" cy="176953"/>
            </a:xfrm>
            <a:custGeom>
              <a:avLst/>
              <a:gdLst>
                <a:gd name="connsiteX0" fmla="*/ 52058 w 61391"/>
                <a:gd name="connsiteY0" fmla="*/ 1354 h 176952"/>
                <a:gd name="connsiteX1" fmla="*/ 41946 w 61391"/>
                <a:gd name="connsiteY1" fmla="*/ 11466 h 176952"/>
                <a:gd name="connsiteX2" fmla="*/ 41946 w 61391"/>
                <a:gd name="connsiteY2" fmla="*/ 115471 h 176952"/>
                <a:gd name="connsiteX3" fmla="*/ 3666 w 61391"/>
                <a:gd name="connsiteY3" fmla="*/ 160973 h 176952"/>
                <a:gd name="connsiteX4" fmla="*/ 5111 w 61391"/>
                <a:gd name="connsiteY4" fmla="*/ 174696 h 176952"/>
                <a:gd name="connsiteX5" fmla="*/ 11611 w 61391"/>
                <a:gd name="connsiteY5" fmla="*/ 176863 h 176952"/>
                <a:gd name="connsiteX6" fmla="*/ 18834 w 61391"/>
                <a:gd name="connsiteY6" fmla="*/ 173251 h 176952"/>
                <a:gd name="connsiteX7" fmla="*/ 59280 w 61391"/>
                <a:gd name="connsiteY7" fmla="*/ 124860 h 176952"/>
                <a:gd name="connsiteX8" fmla="*/ 61447 w 61391"/>
                <a:gd name="connsiteY8" fmla="*/ 118360 h 176952"/>
                <a:gd name="connsiteX9" fmla="*/ 61447 w 61391"/>
                <a:gd name="connsiteY9" fmla="*/ 11466 h 176952"/>
                <a:gd name="connsiteX10" fmla="*/ 52058 w 61391"/>
                <a:gd name="connsiteY10" fmla="*/ 1354 h 176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391" h="176952">
                  <a:moveTo>
                    <a:pt x="52058" y="1354"/>
                  </a:moveTo>
                  <a:cubicBezTo>
                    <a:pt x="46280" y="1354"/>
                    <a:pt x="41946" y="5688"/>
                    <a:pt x="41946" y="11466"/>
                  </a:cubicBezTo>
                  <a:lnTo>
                    <a:pt x="41946" y="115471"/>
                  </a:lnTo>
                  <a:lnTo>
                    <a:pt x="3666" y="160973"/>
                  </a:lnTo>
                  <a:cubicBezTo>
                    <a:pt x="55" y="165307"/>
                    <a:pt x="777" y="171085"/>
                    <a:pt x="5111" y="174696"/>
                  </a:cubicBezTo>
                  <a:cubicBezTo>
                    <a:pt x="7278" y="176140"/>
                    <a:pt x="9445" y="176863"/>
                    <a:pt x="11611" y="176863"/>
                  </a:cubicBezTo>
                  <a:cubicBezTo>
                    <a:pt x="14500" y="176863"/>
                    <a:pt x="17389" y="175418"/>
                    <a:pt x="18834" y="173251"/>
                  </a:cubicBezTo>
                  <a:lnTo>
                    <a:pt x="59280" y="124860"/>
                  </a:lnTo>
                  <a:cubicBezTo>
                    <a:pt x="60725" y="123416"/>
                    <a:pt x="61447" y="120527"/>
                    <a:pt x="61447" y="118360"/>
                  </a:cubicBezTo>
                  <a:lnTo>
                    <a:pt x="61447" y="11466"/>
                  </a:lnTo>
                  <a:cubicBezTo>
                    <a:pt x="61447" y="5688"/>
                    <a:pt x="57113" y="1354"/>
                    <a:pt x="52058" y="1354"/>
                  </a:cubicBezTo>
                  <a:close/>
                </a:path>
              </a:pathLst>
            </a:custGeom>
            <a:solidFill>
              <a:srgbClr val="71CFEB"/>
            </a:solidFill>
            <a:ln w="19050" cap="flat">
              <a:solidFill>
                <a:srgbClr val="71CFE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C3626B91-BBA3-469B-918A-217C42235DC0}"/>
                </a:ext>
              </a:extLst>
            </p:cNvPr>
            <p:cNvSpPr/>
            <p:nvPr/>
          </p:nvSpPr>
          <p:spPr>
            <a:xfrm>
              <a:off x="992737" y="1985581"/>
              <a:ext cx="577806" cy="559749"/>
            </a:xfrm>
            <a:custGeom>
              <a:avLst/>
              <a:gdLst>
                <a:gd name="connsiteX0" fmla="*/ 570493 w 577805"/>
                <a:gd name="connsiteY0" fmla="*/ 139305 h 559749"/>
                <a:gd name="connsiteX1" fmla="*/ 506212 w 577805"/>
                <a:gd name="connsiteY1" fmla="*/ 120527 h 559749"/>
                <a:gd name="connsiteX2" fmla="*/ 505490 w 577805"/>
                <a:gd name="connsiteY2" fmla="*/ 120527 h 559749"/>
                <a:gd name="connsiteX3" fmla="*/ 502601 w 577805"/>
                <a:gd name="connsiteY3" fmla="*/ 120527 h 559749"/>
                <a:gd name="connsiteX4" fmla="*/ 501878 w 577805"/>
                <a:gd name="connsiteY4" fmla="*/ 120527 h 559749"/>
                <a:gd name="connsiteX5" fmla="*/ 498989 w 577805"/>
                <a:gd name="connsiteY5" fmla="*/ 121249 h 559749"/>
                <a:gd name="connsiteX6" fmla="*/ 498267 w 577805"/>
                <a:gd name="connsiteY6" fmla="*/ 121971 h 559749"/>
                <a:gd name="connsiteX7" fmla="*/ 496100 w 577805"/>
                <a:gd name="connsiteY7" fmla="*/ 123416 h 559749"/>
                <a:gd name="connsiteX8" fmla="*/ 495378 w 577805"/>
                <a:gd name="connsiteY8" fmla="*/ 124138 h 559749"/>
                <a:gd name="connsiteX9" fmla="*/ 493934 w 577805"/>
                <a:gd name="connsiteY9" fmla="*/ 127027 h 559749"/>
                <a:gd name="connsiteX10" fmla="*/ 475877 w 577805"/>
                <a:gd name="connsiteY10" fmla="*/ 184085 h 559749"/>
                <a:gd name="connsiteX11" fmla="*/ 482377 w 577805"/>
                <a:gd name="connsiteY11" fmla="*/ 196364 h 559749"/>
                <a:gd name="connsiteX12" fmla="*/ 494656 w 577805"/>
                <a:gd name="connsiteY12" fmla="*/ 189863 h 559749"/>
                <a:gd name="connsiteX13" fmla="*/ 506212 w 577805"/>
                <a:gd name="connsiteY13" fmla="*/ 153028 h 559749"/>
                <a:gd name="connsiteX14" fmla="*/ 539436 w 577805"/>
                <a:gd name="connsiteY14" fmla="*/ 280145 h 559749"/>
                <a:gd name="connsiteX15" fmla="*/ 280868 w 577805"/>
                <a:gd name="connsiteY15" fmla="*/ 538714 h 559749"/>
                <a:gd name="connsiteX16" fmla="*/ 21577 w 577805"/>
                <a:gd name="connsiteY16" fmla="*/ 280145 h 559749"/>
                <a:gd name="connsiteX17" fmla="*/ 280145 w 577805"/>
                <a:gd name="connsiteY17" fmla="*/ 21577 h 559749"/>
                <a:gd name="connsiteX18" fmla="*/ 404374 w 577805"/>
                <a:gd name="connsiteY18" fmla="*/ 53357 h 559749"/>
                <a:gd name="connsiteX19" fmla="*/ 418097 w 577805"/>
                <a:gd name="connsiteY19" fmla="*/ 49745 h 559749"/>
                <a:gd name="connsiteX20" fmla="*/ 414485 w 577805"/>
                <a:gd name="connsiteY20" fmla="*/ 36023 h 559749"/>
                <a:gd name="connsiteX21" fmla="*/ 280145 w 577805"/>
                <a:gd name="connsiteY21" fmla="*/ 1354 h 559749"/>
                <a:gd name="connsiteX22" fmla="*/ 1354 w 577805"/>
                <a:gd name="connsiteY22" fmla="*/ 280145 h 559749"/>
                <a:gd name="connsiteX23" fmla="*/ 280868 w 577805"/>
                <a:gd name="connsiteY23" fmla="*/ 558937 h 559749"/>
                <a:gd name="connsiteX24" fmla="*/ 559659 w 577805"/>
                <a:gd name="connsiteY24" fmla="*/ 280145 h 559749"/>
                <a:gd name="connsiteX25" fmla="*/ 524991 w 577805"/>
                <a:gd name="connsiteY25" fmla="*/ 146528 h 559749"/>
                <a:gd name="connsiteX26" fmla="*/ 564715 w 577805"/>
                <a:gd name="connsiteY26" fmla="*/ 158084 h 559749"/>
                <a:gd name="connsiteX27" fmla="*/ 567604 w 577805"/>
                <a:gd name="connsiteY27" fmla="*/ 158806 h 559749"/>
                <a:gd name="connsiteX28" fmla="*/ 576993 w 577805"/>
                <a:gd name="connsiteY28" fmla="*/ 151584 h 559749"/>
                <a:gd name="connsiteX29" fmla="*/ 570493 w 577805"/>
                <a:gd name="connsiteY29" fmla="*/ 139305 h 55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77805" h="559749">
                  <a:moveTo>
                    <a:pt x="570493" y="139305"/>
                  </a:moveTo>
                  <a:lnTo>
                    <a:pt x="506212" y="120527"/>
                  </a:lnTo>
                  <a:cubicBezTo>
                    <a:pt x="506212" y="120527"/>
                    <a:pt x="506212" y="120527"/>
                    <a:pt x="505490" y="120527"/>
                  </a:cubicBezTo>
                  <a:cubicBezTo>
                    <a:pt x="504767" y="120527"/>
                    <a:pt x="503323" y="120527"/>
                    <a:pt x="502601" y="120527"/>
                  </a:cubicBezTo>
                  <a:lnTo>
                    <a:pt x="501878" y="120527"/>
                  </a:lnTo>
                  <a:cubicBezTo>
                    <a:pt x="501156" y="120527"/>
                    <a:pt x="499712" y="121249"/>
                    <a:pt x="498989" y="121249"/>
                  </a:cubicBezTo>
                  <a:cubicBezTo>
                    <a:pt x="498989" y="121249"/>
                    <a:pt x="498267" y="121249"/>
                    <a:pt x="498267" y="121971"/>
                  </a:cubicBezTo>
                  <a:cubicBezTo>
                    <a:pt x="497545" y="122693"/>
                    <a:pt x="496823" y="122693"/>
                    <a:pt x="496100" y="123416"/>
                  </a:cubicBezTo>
                  <a:lnTo>
                    <a:pt x="495378" y="124138"/>
                  </a:lnTo>
                  <a:cubicBezTo>
                    <a:pt x="494656" y="124860"/>
                    <a:pt x="493934" y="126305"/>
                    <a:pt x="493934" y="127027"/>
                  </a:cubicBezTo>
                  <a:lnTo>
                    <a:pt x="475877" y="184085"/>
                  </a:lnTo>
                  <a:cubicBezTo>
                    <a:pt x="474433" y="189141"/>
                    <a:pt x="477322" y="194919"/>
                    <a:pt x="482377" y="196364"/>
                  </a:cubicBezTo>
                  <a:cubicBezTo>
                    <a:pt x="487433" y="197808"/>
                    <a:pt x="493211" y="194919"/>
                    <a:pt x="494656" y="189863"/>
                  </a:cubicBezTo>
                  <a:lnTo>
                    <a:pt x="506212" y="153028"/>
                  </a:lnTo>
                  <a:cubicBezTo>
                    <a:pt x="527880" y="191308"/>
                    <a:pt x="539436" y="235366"/>
                    <a:pt x="539436" y="280145"/>
                  </a:cubicBezTo>
                  <a:cubicBezTo>
                    <a:pt x="539436" y="423152"/>
                    <a:pt x="423152" y="538714"/>
                    <a:pt x="280868" y="538714"/>
                  </a:cubicBezTo>
                  <a:cubicBezTo>
                    <a:pt x="137861" y="538714"/>
                    <a:pt x="21577" y="423152"/>
                    <a:pt x="21577" y="280145"/>
                  </a:cubicBezTo>
                  <a:cubicBezTo>
                    <a:pt x="21577" y="137139"/>
                    <a:pt x="137861" y="21577"/>
                    <a:pt x="280145" y="21577"/>
                  </a:cubicBezTo>
                  <a:cubicBezTo>
                    <a:pt x="323481" y="21577"/>
                    <a:pt x="366816" y="32411"/>
                    <a:pt x="404374" y="53357"/>
                  </a:cubicBezTo>
                  <a:cubicBezTo>
                    <a:pt x="409429" y="56246"/>
                    <a:pt x="415208" y="54079"/>
                    <a:pt x="418097" y="49745"/>
                  </a:cubicBezTo>
                  <a:cubicBezTo>
                    <a:pt x="420986" y="44690"/>
                    <a:pt x="418819" y="38912"/>
                    <a:pt x="414485" y="36023"/>
                  </a:cubicBezTo>
                  <a:cubicBezTo>
                    <a:pt x="373317" y="13633"/>
                    <a:pt x="327092" y="1354"/>
                    <a:pt x="280145" y="1354"/>
                  </a:cubicBezTo>
                  <a:cubicBezTo>
                    <a:pt x="126305" y="1354"/>
                    <a:pt x="1354" y="126305"/>
                    <a:pt x="1354" y="280145"/>
                  </a:cubicBezTo>
                  <a:cubicBezTo>
                    <a:pt x="2076" y="433986"/>
                    <a:pt x="127027" y="558937"/>
                    <a:pt x="280868" y="558937"/>
                  </a:cubicBezTo>
                  <a:cubicBezTo>
                    <a:pt x="434708" y="558937"/>
                    <a:pt x="559659" y="433986"/>
                    <a:pt x="559659" y="280145"/>
                  </a:cubicBezTo>
                  <a:cubicBezTo>
                    <a:pt x="559659" y="233199"/>
                    <a:pt x="548103" y="186974"/>
                    <a:pt x="524991" y="146528"/>
                  </a:cubicBezTo>
                  <a:lnTo>
                    <a:pt x="564715" y="158084"/>
                  </a:lnTo>
                  <a:cubicBezTo>
                    <a:pt x="565437" y="158084"/>
                    <a:pt x="566882" y="158806"/>
                    <a:pt x="567604" y="158806"/>
                  </a:cubicBezTo>
                  <a:cubicBezTo>
                    <a:pt x="571937" y="158806"/>
                    <a:pt x="575549" y="155917"/>
                    <a:pt x="576993" y="151584"/>
                  </a:cubicBezTo>
                  <a:cubicBezTo>
                    <a:pt x="578438" y="146528"/>
                    <a:pt x="575549" y="140750"/>
                    <a:pt x="570493" y="139305"/>
                  </a:cubicBezTo>
                  <a:close/>
                </a:path>
              </a:pathLst>
            </a:custGeom>
            <a:solidFill>
              <a:srgbClr val="71CFEB"/>
            </a:solidFill>
            <a:ln w="19050" cap="flat">
              <a:solidFill>
                <a:srgbClr val="71CFE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3F7F273-9D94-AF42-8824-F3B608B6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ABEFC-1670-8A49-B2BE-FEA06EC01022}" type="slidenum">
              <a:rPr lang="ru-RU"/>
              <a:pPr/>
              <a:t>6</a:t>
            </a:fld>
            <a:endParaRPr lang="ru-RU"/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9AA721F7-52A9-4F99-A4F4-03116C959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942" y="385911"/>
            <a:ext cx="9505950" cy="415508"/>
          </a:xfrm>
        </p:spPr>
        <p:txBody>
          <a:bodyPr/>
          <a:lstStyle/>
          <a:p>
            <a:r>
              <a:rPr lang="ru-RU" sz="2800" dirty="0">
                <a:latin typeface="Circe Extra Bold" panose="020B0802020203020203" pitchFamily="34" charset="-52"/>
              </a:rPr>
              <a:t>СТРУКТУРА </a:t>
            </a:r>
            <a:r>
              <a:rPr lang="ru-RU" sz="2800" dirty="0">
                <a:solidFill>
                  <a:srgbClr val="E21F2E"/>
                </a:solidFill>
                <a:latin typeface="Circe Extra Bold" panose="020B0802020203020203" pitchFamily="34" charset="-52"/>
              </a:rPr>
              <a:t>АКСЕЛЕРАТОРА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7C82A7A-6544-48FC-B427-E2C7F9A15D54}"/>
              </a:ext>
            </a:extLst>
          </p:cNvPr>
          <p:cNvSpPr/>
          <p:nvPr/>
        </p:nvSpPr>
        <p:spPr>
          <a:xfrm>
            <a:off x="1895197" y="3579240"/>
            <a:ext cx="7942931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>
                <a:solidFill>
                  <a:srgbClr val="002E5E"/>
                </a:solidFill>
                <a:latin typeface="Circe Extra Bold" panose="020B0802020203020203" pitchFamily="34" charset="-52"/>
              </a:rPr>
              <a:t>МЕЖМОДУЛЬНЫЙ ПЕРИОД </a:t>
            </a:r>
            <a:endParaRPr lang="ru-RU" sz="1600" dirty="0">
              <a:solidFill>
                <a:srgbClr val="002E5E"/>
              </a:solidFill>
              <a:latin typeface="Circe" panose="020B0502020203020203" pitchFamily="34" charset="-52"/>
            </a:endParaRP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самостоятельная работа компании (между образовательными модулями) по подготовке этапов экспортного проекта и доработке на практике полученных знаний и инструментов. Работа проводится при индивидуальном сопровождении каждой компании наставниками </a:t>
            </a:r>
            <a:r>
              <a:rPr lang="ru-RU" sz="1600" dirty="0" err="1">
                <a:solidFill>
                  <a:srgbClr val="002E5E"/>
                </a:solidFill>
                <a:latin typeface="Circe" panose="020B0502020203020203" pitchFamily="34" charset="-52"/>
              </a:rPr>
              <a:t>программнные</a:t>
            </a:r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 условия внешнеторгового контракта, вопросы валютного контроля и хеджирования валютных рисков, возмещение валютного НДС, а также экспортного контроля.</a:t>
            </a:r>
            <a:r>
              <a:rPr lang="ru-RU" sz="1600" dirty="0">
                <a:solidFill>
                  <a:srgbClr val="E21F2E"/>
                </a:solidFill>
                <a:latin typeface="Circe" panose="020B0502020203020203" pitchFamily="34" charset="-52"/>
              </a:rPr>
              <a:t> </a:t>
            </a:r>
            <a:endParaRPr lang="ru-RU" sz="1600" dirty="0">
              <a:solidFill>
                <a:srgbClr val="002E5E"/>
              </a:solidFill>
              <a:latin typeface="Circe" panose="020B0502020203020203" pitchFamily="34" charset="-52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0B49FD4-A96C-4C97-87F8-77C315B8D571}"/>
              </a:ext>
            </a:extLst>
          </p:cNvPr>
          <p:cNvSpPr/>
          <p:nvPr/>
        </p:nvSpPr>
        <p:spPr>
          <a:xfrm>
            <a:off x="1895197" y="1863792"/>
            <a:ext cx="794293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>
                <a:solidFill>
                  <a:srgbClr val="002E5E"/>
                </a:solidFill>
                <a:latin typeface="Circe Extra Bold" panose="020B0802020203020203" pitchFamily="34" charset="-52"/>
              </a:rPr>
              <a:t>ОБРАЗОВАТЕЛЬНЫЙ МОДУЛЬ </a:t>
            </a: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интенсивный курс обучения, позволяющий компании изучить и отработать на практике ключевые аспекты экспортного проекта</a:t>
            </a:r>
          </a:p>
        </p:txBody>
      </p:sp>
      <p:grpSp>
        <p:nvGrpSpPr>
          <p:cNvPr id="19" name="Group 40">
            <a:extLst>
              <a:ext uri="{FF2B5EF4-FFF2-40B4-BE49-F238E27FC236}">
                <a16:creationId xmlns:a16="http://schemas.microsoft.com/office/drawing/2014/main" id="{1B5BDF7A-B2B8-4625-9567-FDAEAE960406}"/>
              </a:ext>
            </a:extLst>
          </p:cNvPr>
          <p:cNvGrpSpPr/>
          <p:nvPr/>
        </p:nvGrpSpPr>
        <p:grpSpPr>
          <a:xfrm>
            <a:off x="935631" y="1989557"/>
            <a:ext cx="790914" cy="687188"/>
            <a:chOff x="2303444" y="6030256"/>
            <a:chExt cx="484188" cy="420688"/>
          </a:xfrm>
          <a:solidFill>
            <a:srgbClr val="71CFEB"/>
          </a:solidFill>
        </p:grpSpPr>
        <p:sp>
          <p:nvSpPr>
            <p:cNvPr id="20" name="Freeform 354">
              <a:extLst>
                <a:ext uri="{FF2B5EF4-FFF2-40B4-BE49-F238E27FC236}">
                  <a16:creationId xmlns:a16="http://schemas.microsoft.com/office/drawing/2014/main" id="{26661544-4F7A-4C54-AEBF-14081052B2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3444" y="6030256"/>
              <a:ext cx="484188" cy="346075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 dirty="0"/>
            </a:p>
          </p:txBody>
        </p:sp>
        <p:sp>
          <p:nvSpPr>
            <p:cNvPr id="21" name="Freeform 355">
              <a:extLst>
                <a:ext uri="{FF2B5EF4-FFF2-40B4-BE49-F238E27FC236}">
                  <a16:creationId xmlns:a16="http://schemas.microsoft.com/office/drawing/2014/main" id="{BA96F807-23FF-4AB8-B1CE-82C8AB60E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1594" y="6181068"/>
              <a:ext cx="30163" cy="165100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  <p:sp>
          <p:nvSpPr>
            <p:cNvPr id="22" name="Oval 356">
              <a:extLst>
                <a:ext uri="{FF2B5EF4-FFF2-40B4-BE49-F238E27FC236}">
                  <a16:creationId xmlns:a16="http://schemas.microsoft.com/office/drawing/2014/main" id="{0CD5F9AB-B11C-4F33-B7F4-6061AD144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7307" y="6360456"/>
              <a:ext cx="60325" cy="904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d-ID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0CDEDD8-FA70-4863-94D6-AFF624D4D4C6}"/>
              </a:ext>
            </a:extLst>
          </p:cNvPr>
          <p:cNvGrpSpPr/>
          <p:nvPr/>
        </p:nvGrpSpPr>
        <p:grpSpPr>
          <a:xfrm>
            <a:off x="4981655" y="801419"/>
            <a:ext cx="830524" cy="219456"/>
            <a:chOff x="5128079" y="483937"/>
            <a:chExt cx="830524" cy="219456"/>
          </a:xfrm>
          <a:solidFill>
            <a:srgbClr val="71CFEB"/>
          </a:solidFill>
        </p:grpSpPr>
        <p:sp>
          <p:nvSpPr>
            <p:cNvPr id="24" name="Стрелка: шеврон 23">
              <a:extLst>
                <a:ext uri="{FF2B5EF4-FFF2-40B4-BE49-F238E27FC236}">
                  <a16:creationId xmlns:a16="http://schemas.microsoft.com/office/drawing/2014/main" id="{FFFE7C6D-B226-4B9F-8E01-9777797F853A}"/>
                </a:ext>
              </a:extLst>
            </p:cNvPr>
            <p:cNvSpPr/>
            <p:nvPr/>
          </p:nvSpPr>
          <p:spPr>
            <a:xfrm>
              <a:off x="5128079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5" name="Стрелка: шеврон 24">
              <a:extLst>
                <a:ext uri="{FF2B5EF4-FFF2-40B4-BE49-F238E27FC236}">
                  <a16:creationId xmlns:a16="http://schemas.microsoft.com/office/drawing/2014/main" id="{A4A66449-F528-4D28-B124-8C5FDD103097}"/>
                </a:ext>
              </a:extLst>
            </p:cNvPr>
            <p:cNvSpPr/>
            <p:nvPr/>
          </p:nvSpPr>
          <p:spPr>
            <a:xfrm>
              <a:off x="5455077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6" name="Стрелка: шеврон 25">
              <a:extLst>
                <a:ext uri="{FF2B5EF4-FFF2-40B4-BE49-F238E27FC236}">
                  <a16:creationId xmlns:a16="http://schemas.microsoft.com/office/drawing/2014/main" id="{5F572A1D-4240-4A10-86E0-90D5FA971504}"/>
                </a:ext>
              </a:extLst>
            </p:cNvPr>
            <p:cNvSpPr/>
            <p:nvPr/>
          </p:nvSpPr>
          <p:spPr>
            <a:xfrm>
              <a:off x="5782075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265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3F7F273-9D94-AF42-8824-F3B608B6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ABEFC-1670-8A49-B2BE-FEA06EC01022}" type="slidenum">
              <a:rPr lang="ru-RU"/>
              <a:pPr/>
              <a:t>7</a:t>
            </a:fld>
            <a:endParaRPr lang="ru-RU"/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9AA721F7-52A9-4F99-A4F4-03116C959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942" y="385911"/>
            <a:ext cx="9505950" cy="415508"/>
          </a:xfrm>
        </p:spPr>
        <p:txBody>
          <a:bodyPr/>
          <a:lstStyle/>
          <a:p>
            <a:r>
              <a:rPr lang="ru-RU" sz="2800" dirty="0">
                <a:latin typeface="Circe Extra Bold" panose="020B0802020203020203" pitchFamily="34" charset="-52"/>
              </a:rPr>
              <a:t>УЧАСТНИКИ </a:t>
            </a:r>
            <a:r>
              <a:rPr lang="ru-RU" sz="2800" dirty="0">
                <a:solidFill>
                  <a:srgbClr val="E21F2E"/>
                </a:solidFill>
                <a:latin typeface="Circe Extra Bold" panose="020B0802020203020203" pitchFamily="34" charset="-52"/>
              </a:rPr>
              <a:t>АКСЕЛЕРАТОРА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0EEBC37-A648-4BAB-853F-20E2980CB80B}"/>
              </a:ext>
            </a:extLst>
          </p:cNvPr>
          <p:cNvGrpSpPr/>
          <p:nvPr/>
        </p:nvGrpSpPr>
        <p:grpSpPr>
          <a:xfrm>
            <a:off x="5209569" y="801419"/>
            <a:ext cx="830524" cy="219456"/>
            <a:chOff x="5128079" y="483937"/>
            <a:chExt cx="830524" cy="219456"/>
          </a:xfrm>
          <a:solidFill>
            <a:srgbClr val="71CFEB"/>
          </a:solidFill>
        </p:grpSpPr>
        <p:sp>
          <p:nvSpPr>
            <p:cNvPr id="2" name="Стрелка: шеврон 1">
              <a:extLst>
                <a:ext uri="{FF2B5EF4-FFF2-40B4-BE49-F238E27FC236}">
                  <a16:creationId xmlns:a16="http://schemas.microsoft.com/office/drawing/2014/main" id="{A9FAF28D-61CC-468E-9C77-47D357D924A8}"/>
                </a:ext>
              </a:extLst>
            </p:cNvPr>
            <p:cNvSpPr/>
            <p:nvPr/>
          </p:nvSpPr>
          <p:spPr>
            <a:xfrm>
              <a:off x="5128079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9" name="Стрелка: шеврон 18">
              <a:extLst>
                <a:ext uri="{FF2B5EF4-FFF2-40B4-BE49-F238E27FC236}">
                  <a16:creationId xmlns:a16="http://schemas.microsoft.com/office/drawing/2014/main" id="{4EA880CE-21B1-415A-A3D7-7CF84B623B5E}"/>
                </a:ext>
              </a:extLst>
            </p:cNvPr>
            <p:cNvSpPr/>
            <p:nvPr/>
          </p:nvSpPr>
          <p:spPr>
            <a:xfrm>
              <a:off x="5455077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Стрелка: шеврон 19">
              <a:extLst>
                <a:ext uri="{FF2B5EF4-FFF2-40B4-BE49-F238E27FC236}">
                  <a16:creationId xmlns:a16="http://schemas.microsoft.com/office/drawing/2014/main" id="{00E74084-8F1D-4BC0-8D0F-EB346116791C}"/>
                </a:ext>
              </a:extLst>
            </p:cNvPr>
            <p:cNvSpPr/>
            <p:nvPr/>
          </p:nvSpPr>
          <p:spPr>
            <a:xfrm>
              <a:off x="5782075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44" name="Скругленный прямоугольник 33">
            <a:extLst>
              <a:ext uri="{FF2B5EF4-FFF2-40B4-BE49-F238E27FC236}">
                <a16:creationId xmlns:a16="http://schemas.microsoft.com/office/drawing/2014/main" id="{16D77008-18C8-4433-B304-6488CBE07FB3}"/>
              </a:ext>
            </a:extLst>
          </p:cNvPr>
          <p:cNvSpPr/>
          <p:nvPr/>
        </p:nvSpPr>
        <p:spPr>
          <a:xfrm>
            <a:off x="2687465" y="3158556"/>
            <a:ext cx="1172201" cy="546346"/>
          </a:xfrm>
          <a:prstGeom prst="roundRect">
            <a:avLst/>
          </a:prstGeom>
          <a:solidFill>
            <a:srgbClr val="71CF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buClr>
                <a:srgbClr val="203277"/>
              </a:buClr>
            </a:pPr>
            <a:r>
              <a:rPr lang="ru-RU" sz="900" dirty="0">
                <a:solidFill>
                  <a:srgbClr val="002E5E"/>
                </a:solidFill>
                <a:latin typeface="Circe Bold" panose="020B06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ОБУЧЕНИЕ/</a:t>
            </a:r>
          </a:p>
          <a:p>
            <a:pPr marL="0" lvl="1" algn="ctr">
              <a:buClr>
                <a:srgbClr val="203277"/>
              </a:buClr>
            </a:pPr>
            <a:r>
              <a:rPr lang="ru-RU" sz="900" dirty="0">
                <a:solidFill>
                  <a:srgbClr val="002E5E"/>
                </a:solidFill>
                <a:latin typeface="Circe Bold" panose="020B06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ФАСИЛИТАЦИЯ ПРАКТИК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F404B35E-E6A0-4CDC-9D9D-0ADDED51127B}"/>
              </a:ext>
            </a:extLst>
          </p:cNvPr>
          <p:cNvGrpSpPr/>
          <p:nvPr/>
        </p:nvGrpSpPr>
        <p:grpSpPr>
          <a:xfrm>
            <a:off x="643942" y="2060234"/>
            <a:ext cx="1966236" cy="650449"/>
            <a:chOff x="1186" y="1681316"/>
            <a:chExt cx="2368959" cy="947583"/>
          </a:xfrm>
          <a:solidFill>
            <a:srgbClr val="002E5E"/>
          </a:solidFill>
        </p:grpSpPr>
        <p:sp>
          <p:nvSpPr>
            <p:cNvPr id="60" name="Стрелка: шеврон 59">
              <a:extLst>
                <a:ext uri="{FF2B5EF4-FFF2-40B4-BE49-F238E27FC236}">
                  <a16:creationId xmlns:a16="http://schemas.microsoft.com/office/drawing/2014/main" id="{1C85FA5C-85FF-48A5-8695-4C5CA9E5AC1F}"/>
                </a:ext>
              </a:extLst>
            </p:cNvPr>
            <p:cNvSpPr/>
            <p:nvPr/>
          </p:nvSpPr>
          <p:spPr>
            <a:xfrm>
              <a:off x="1186" y="1681316"/>
              <a:ext cx="2368959" cy="947583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1" name="Стрелка: шеврон 4">
              <a:extLst>
                <a:ext uri="{FF2B5EF4-FFF2-40B4-BE49-F238E27FC236}">
                  <a16:creationId xmlns:a16="http://schemas.microsoft.com/office/drawing/2014/main" id="{635188A4-BB4E-4BC3-962A-D899231EF387}"/>
                </a:ext>
              </a:extLst>
            </p:cNvPr>
            <p:cNvSpPr txBox="1"/>
            <p:nvPr/>
          </p:nvSpPr>
          <p:spPr>
            <a:xfrm>
              <a:off x="474978" y="1681316"/>
              <a:ext cx="1421376" cy="9475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15240" rIns="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b="1" dirty="0">
                  <a:solidFill>
                    <a:srgbClr val="71CFEB"/>
                  </a:solidFill>
                  <a:latin typeface="Circe Bold" panose="020B0602020203020203" pitchFamily="34" charset="-52"/>
                </a:rPr>
                <a:t>КОМПАНИИ</a:t>
              </a:r>
              <a:endParaRPr lang="id-ID" sz="1400" b="1" kern="1200" dirty="0">
                <a:solidFill>
                  <a:srgbClr val="71CFEB"/>
                </a:solidFill>
                <a:latin typeface="Circe Bold" panose="020B0602020203020203" pitchFamily="34" charset="-52"/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052C370-833C-48E3-AD60-03E26DEDA444}"/>
              </a:ext>
            </a:extLst>
          </p:cNvPr>
          <p:cNvGrpSpPr/>
          <p:nvPr/>
        </p:nvGrpSpPr>
        <p:grpSpPr>
          <a:xfrm>
            <a:off x="2424468" y="2109556"/>
            <a:ext cx="1694030" cy="546346"/>
            <a:chOff x="2062181" y="1761860"/>
            <a:chExt cx="1966236" cy="786494"/>
          </a:xfrm>
          <a:solidFill>
            <a:srgbClr val="71CFEB"/>
          </a:solidFill>
        </p:grpSpPr>
        <p:sp>
          <p:nvSpPr>
            <p:cNvPr id="58" name="Стрелка: шеврон 57">
              <a:extLst>
                <a:ext uri="{FF2B5EF4-FFF2-40B4-BE49-F238E27FC236}">
                  <a16:creationId xmlns:a16="http://schemas.microsoft.com/office/drawing/2014/main" id="{C32C3681-12FF-448A-84E3-94F3516C5A30}"/>
                </a:ext>
              </a:extLst>
            </p:cNvPr>
            <p:cNvSpPr/>
            <p:nvPr/>
          </p:nvSpPr>
          <p:spPr>
            <a:xfrm>
              <a:off x="2062181" y="1761860"/>
              <a:ext cx="1966236" cy="78649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>
                <a:solidFill>
                  <a:srgbClr val="002E5E"/>
                </a:solidFill>
              </a:endParaRPr>
            </a:p>
          </p:txBody>
        </p:sp>
        <p:sp>
          <p:nvSpPr>
            <p:cNvPr id="59" name="Стрелка: шеврон 6">
              <a:extLst>
                <a:ext uri="{FF2B5EF4-FFF2-40B4-BE49-F238E27FC236}">
                  <a16:creationId xmlns:a16="http://schemas.microsoft.com/office/drawing/2014/main" id="{D281CAAD-A78E-48A8-874C-D78CBA763E67}"/>
                </a:ext>
              </a:extLst>
            </p:cNvPr>
            <p:cNvSpPr txBox="1"/>
            <p:nvPr/>
          </p:nvSpPr>
          <p:spPr>
            <a:xfrm>
              <a:off x="2453122" y="1761860"/>
              <a:ext cx="1236996" cy="7864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10160" rIns="0" bIns="10160" numCol="1" spcCol="1270" anchor="ctr" anchorCtr="0">
              <a:noAutofit/>
            </a:bodyPr>
            <a:lstStyle/>
            <a:p>
              <a:pPr algn="ctr"/>
              <a:r>
                <a:rPr lang="ru-RU" sz="1200" dirty="0">
                  <a:solidFill>
                    <a:srgbClr val="002E5E"/>
                  </a:solidFill>
                  <a:latin typeface="Circe Bold" panose="020B0602020203020203" pitchFamily="34" charset="-52"/>
                  <a:ea typeface="Segoe UI" panose="020B0502040204020203" pitchFamily="34" charset="0"/>
                  <a:cs typeface="Segoe UI" panose="020B0502040204020203" pitchFamily="34" charset="0"/>
                </a:rPr>
                <a:t>МОДУЛЬ 1 </a:t>
              </a:r>
            </a:p>
            <a:p>
              <a:pPr algn="ctr"/>
              <a:r>
                <a:rPr lang="ru-RU" sz="700" dirty="0">
                  <a:solidFill>
                    <a:srgbClr val="002E5E"/>
                  </a:solidFill>
                  <a:latin typeface="Circe" panose="020B0502020203020203" pitchFamily="34" charset="-52"/>
                  <a:ea typeface="Segoe UI" panose="020B0502040204020203" pitchFamily="34" charset="0"/>
                  <a:cs typeface="Segoe UI" panose="020B0502040204020203" pitchFamily="34" charset="0"/>
                </a:rPr>
                <a:t>(</a:t>
              </a:r>
              <a:r>
                <a:rPr lang="ru-RU" sz="800" dirty="0">
                  <a:solidFill>
                    <a:srgbClr val="002E5E"/>
                  </a:solidFill>
                  <a:latin typeface="Circe" panose="020B0502020203020203" pitchFamily="34" charset="-52"/>
                  <a:ea typeface="Segoe UI" panose="020B0502040204020203" pitchFamily="34" charset="0"/>
                  <a:cs typeface="Segoe UI" panose="020B0502040204020203" pitchFamily="34" charset="0"/>
                </a:rPr>
                <a:t>ОНЛАЙН ОБУЧЕНИЕ)</a:t>
              </a:r>
            </a:p>
            <a:p>
              <a:pPr algn="ctr"/>
              <a:r>
                <a:rPr lang="ru-RU" sz="800" dirty="0">
                  <a:solidFill>
                    <a:srgbClr val="002E5E"/>
                  </a:solidFill>
                  <a:latin typeface="Circe" panose="020B0502020203020203" pitchFamily="34" charset="-52"/>
                  <a:ea typeface="Segoe UI" panose="020B0502040204020203" pitchFamily="34" charset="0"/>
                  <a:cs typeface="Segoe UI" panose="020B0502040204020203" pitchFamily="34" charset="0"/>
                </a:rPr>
                <a:t>3 дня</a:t>
              </a: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933D5C3B-6EB0-4B3B-B36B-7C858E0E5F7A}"/>
              </a:ext>
            </a:extLst>
          </p:cNvPr>
          <p:cNvGrpSpPr/>
          <p:nvPr/>
        </p:nvGrpSpPr>
        <p:grpSpPr>
          <a:xfrm>
            <a:off x="3930801" y="2109556"/>
            <a:ext cx="1694030" cy="546346"/>
            <a:chOff x="2062181" y="1761860"/>
            <a:chExt cx="1966236" cy="786494"/>
          </a:xfrm>
          <a:solidFill>
            <a:srgbClr val="71CFEB"/>
          </a:solidFill>
        </p:grpSpPr>
        <p:sp>
          <p:nvSpPr>
            <p:cNvPr id="63" name="Стрелка: шеврон 62">
              <a:extLst>
                <a:ext uri="{FF2B5EF4-FFF2-40B4-BE49-F238E27FC236}">
                  <a16:creationId xmlns:a16="http://schemas.microsoft.com/office/drawing/2014/main" id="{15BB39DA-6E7D-4B43-AA34-7867F3E3FAB3}"/>
                </a:ext>
              </a:extLst>
            </p:cNvPr>
            <p:cNvSpPr/>
            <p:nvPr/>
          </p:nvSpPr>
          <p:spPr>
            <a:xfrm>
              <a:off x="2062181" y="1761860"/>
              <a:ext cx="1966236" cy="78649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64" name="Стрелка: шеврон 6">
              <a:extLst>
                <a:ext uri="{FF2B5EF4-FFF2-40B4-BE49-F238E27FC236}">
                  <a16:creationId xmlns:a16="http://schemas.microsoft.com/office/drawing/2014/main" id="{DB9F39D5-C282-40A7-A67E-A1A05339BC5A}"/>
                </a:ext>
              </a:extLst>
            </p:cNvPr>
            <p:cNvSpPr txBox="1"/>
            <p:nvPr/>
          </p:nvSpPr>
          <p:spPr>
            <a:xfrm>
              <a:off x="2400479" y="1761860"/>
              <a:ext cx="1278538" cy="7864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0" tIns="10160" rIns="0" bIns="10160" numCol="1" spcCol="1270" anchor="ctr" anchorCtr="0">
              <a:noAutofit/>
            </a:bodyPr>
            <a:lstStyle/>
            <a:p>
              <a:pPr algn="ctr"/>
              <a:r>
                <a:rPr lang="ru-RU" sz="900" dirty="0">
                  <a:solidFill>
                    <a:srgbClr val="002E5E"/>
                  </a:solidFill>
                  <a:latin typeface="Circe Bold" panose="020B0602020203020203" pitchFamily="34" charset="-52"/>
                  <a:ea typeface="Segoe UI" panose="020B0502040204020203" pitchFamily="34" charset="0"/>
                  <a:cs typeface="Segoe UI" panose="020B0502040204020203" pitchFamily="34" charset="0"/>
                </a:rPr>
                <a:t>МЕЖМОДУЛЬНЫЙ ПЕРИОД </a:t>
              </a:r>
            </a:p>
            <a:p>
              <a:pPr algn="ctr"/>
              <a:r>
                <a:rPr lang="ru-RU" sz="800" dirty="0">
                  <a:solidFill>
                    <a:srgbClr val="002E5E"/>
                  </a:solidFill>
                  <a:latin typeface="Circe" panose="020B0502020203020203" pitchFamily="34" charset="-52"/>
                  <a:ea typeface="Segoe UI" panose="020B0502040204020203" pitchFamily="34" charset="0"/>
                  <a:cs typeface="Segoe UI" panose="020B0502040204020203" pitchFamily="34" charset="0"/>
                </a:rPr>
                <a:t>1 месяц</a:t>
              </a:r>
            </a:p>
          </p:txBody>
        </p:sp>
      </p:grpSp>
      <p:sp>
        <p:nvSpPr>
          <p:cNvPr id="66" name="Стрелка: шеврон 65">
            <a:extLst>
              <a:ext uri="{FF2B5EF4-FFF2-40B4-BE49-F238E27FC236}">
                <a16:creationId xmlns:a16="http://schemas.microsoft.com/office/drawing/2014/main" id="{56407141-59D7-475A-BBFC-1D1AC15EC3FA}"/>
              </a:ext>
            </a:extLst>
          </p:cNvPr>
          <p:cNvSpPr/>
          <p:nvPr/>
        </p:nvSpPr>
        <p:spPr>
          <a:xfrm>
            <a:off x="5437134" y="2109556"/>
            <a:ext cx="1694030" cy="546346"/>
          </a:xfrm>
          <a:prstGeom prst="chevron">
            <a:avLst/>
          </a:prstGeom>
          <a:solidFill>
            <a:srgbClr val="71CFE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69" name="Стрелка: шеврон 68">
            <a:extLst>
              <a:ext uri="{FF2B5EF4-FFF2-40B4-BE49-F238E27FC236}">
                <a16:creationId xmlns:a16="http://schemas.microsoft.com/office/drawing/2014/main" id="{EF1762F9-6F4D-456C-BA5B-AC259A72EF11}"/>
              </a:ext>
            </a:extLst>
          </p:cNvPr>
          <p:cNvSpPr/>
          <p:nvPr/>
        </p:nvSpPr>
        <p:spPr>
          <a:xfrm>
            <a:off x="6947225" y="2109556"/>
            <a:ext cx="1694030" cy="546346"/>
          </a:xfrm>
          <a:prstGeom prst="chevron">
            <a:avLst/>
          </a:prstGeom>
          <a:solidFill>
            <a:srgbClr val="71CFE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72" name="Стрелка: шеврон 71">
            <a:extLst>
              <a:ext uri="{FF2B5EF4-FFF2-40B4-BE49-F238E27FC236}">
                <a16:creationId xmlns:a16="http://schemas.microsoft.com/office/drawing/2014/main" id="{AAD14E2E-F65E-4F1D-8647-C8083E988403}"/>
              </a:ext>
            </a:extLst>
          </p:cNvPr>
          <p:cNvSpPr/>
          <p:nvPr/>
        </p:nvSpPr>
        <p:spPr>
          <a:xfrm>
            <a:off x="8457316" y="2109556"/>
            <a:ext cx="1694030" cy="546346"/>
          </a:xfrm>
          <a:prstGeom prst="chevron">
            <a:avLst/>
          </a:prstGeom>
          <a:solidFill>
            <a:srgbClr val="71CFE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/>
          </a:p>
        </p:txBody>
      </p:sp>
      <p:sp>
        <p:nvSpPr>
          <p:cNvPr id="77" name="Стрелка: шеврон 6">
            <a:extLst>
              <a:ext uri="{FF2B5EF4-FFF2-40B4-BE49-F238E27FC236}">
                <a16:creationId xmlns:a16="http://schemas.microsoft.com/office/drawing/2014/main" id="{A0239762-2D69-4753-A94E-994EC0C036BB}"/>
              </a:ext>
            </a:extLst>
          </p:cNvPr>
          <p:cNvSpPr txBox="1"/>
          <p:nvPr/>
        </p:nvSpPr>
        <p:spPr>
          <a:xfrm>
            <a:off x="5744515" y="2109556"/>
            <a:ext cx="1065746" cy="546346"/>
          </a:xfrm>
          <a:prstGeom prst="rect">
            <a:avLst/>
          </a:prstGeom>
          <a:solidFill>
            <a:srgbClr val="71CFEB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10160" rIns="0" bIns="10160" numCol="1" spcCol="1270" anchor="ctr" anchorCtr="0">
            <a:noAutofit/>
          </a:bodyPr>
          <a:lstStyle/>
          <a:p>
            <a:pPr algn="ctr"/>
            <a:r>
              <a:rPr lang="ru-RU" sz="1200" dirty="0">
                <a:solidFill>
                  <a:srgbClr val="002E5E"/>
                </a:solidFill>
                <a:latin typeface="Circe Bold" panose="020B06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МОДУЛЬ 2 </a:t>
            </a:r>
          </a:p>
          <a:p>
            <a:pPr algn="ctr"/>
            <a:r>
              <a:rPr lang="ru-RU" sz="700" dirty="0">
                <a:solidFill>
                  <a:srgbClr val="002E5E"/>
                </a:solidFill>
                <a:latin typeface="Circe" panose="020B05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sz="800" dirty="0">
                <a:solidFill>
                  <a:srgbClr val="002E5E"/>
                </a:solidFill>
                <a:latin typeface="Circe" panose="020B05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ОНЛАЙН ОБУЧЕНИЕ)</a:t>
            </a:r>
          </a:p>
          <a:p>
            <a:pPr algn="ctr"/>
            <a:r>
              <a:rPr lang="ru-RU" sz="800" dirty="0">
                <a:solidFill>
                  <a:srgbClr val="002E5E"/>
                </a:solidFill>
                <a:latin typeface="Circe" panose="020B05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2 дня</a:t>
            </a:r>
          </a:p>
        </p:txBody>
      </p:sp>
      <p:sp>
        <p:nvSpPr>
          <p:cNvPr id="78" name="Стрелка: шеврон 6">
            <a:extLst>
              <a:ext uri="{FF2B5EF4-FFF2-40B4-BE49-F238E27FC236}">
                <a16:creationId xmlns:a16="http://schemas.microsoft.com/office/drawing/2014/main" id="{A9F5979E-7C14-4A0A-B406-7361DC2A960F}"/>
              </a:ext>
            </a:extLst>
          </p:cNvPr>
          <p:cNvSpPr txBox="1"/>
          <p:nvPr/>
        </p:nvSpPr>
        <p:spPr>
          <a:xfrm>
            <a:off x="8771458" y="2109556"/>
            <a:ext cx="1065746" cy="546346"/>
          </a:xfrm>
          <a:prstGeom prst="rect">
            <a:avLst/>
          </a:prstGeom>
          <a:solidFill>
            <a:srgbClr val="71CFEB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10160" rIns="0" bIns="10160" numCol="1" spcCol="1270" anchor="ctr" anchorCtr="0">
            <a:noAutofit/>
          </a:bodyPr>
          <a:lstStyle/>
          <a:p>
            <a:pPr algn="ctr"/>
            <a:r>
              <a:rPr lang="ru-RU" sz="1200" dirty="0">
                <a:solidFill>
                  <a:srgbClr val="002E5E"/>
                </a:solidFill>
                <a:latin typeface="Circe Bold" panose="020B06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МОДУЛЬ 3 </a:t>
            </a:r>
          </a:p>
          <a:p>
            <a:pPr algn="ctr"/>
            <a:r>
              <a:rPr lang="ru-RU" sz="700" dirty="0">
                <a:solidFill>
                  <a:srgbClr val="002E5E"/>
                </a:solidFill>
                <a:latin typeface="Circe" panose="020B05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ru-RU" sz="800" dirty="0">
                <a:solidFill>
                  <a:srgbClr val="002E5E"/>
                </a:solidFill>
                <a:latin typeface="Circe" panose="020B05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ОНЛАЙН ОБУЧЕНИЕ)</a:t>
            </a:r>
          </a:p>
          <a:p>
            <a:pPr algn="ctr"/>
            <a:r>
              <a:rPr lang="ru-RU" sz="800" dirty="0">
                <a:solidFill>
                  <a:srgbClr val="002E5E"/>
                </a:solidFill>
                <a:latin typeface="Circe" panose="020B05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2 дня</a:t>
            </a:r>
          </a:p>
        </p:txBody>
      </p:sp>
      <p:sp>
        <p:nvSpPr>
          <p:cNvPr id="79" name="Стрелка: шеврон 6">
            <a:extLst>
              <a:ext uri="{FF2B5EF4-FFF2-40B4-BE49-F238E27FC236}">
                <a16:creationId xmlns:a16="http://schemas.microsoft.com/office/drawing/2014/main" id="{1CEAD425-F0CE-4F12-874F-855AD3257E1D}"/>
              </a:ext>
            </a:extLst>
          </p:cNvPr>
          <p:cNvSpPr txBox="1"/>
          <p:nvPr/>
        </p:nvSpPr>
        <p:spPr>
          <a:xfrm>
            <a:off x="7254002" y="2109556"/>
            <a:ext cx="1101537" cy="546346"/>
          </a:xfrm>
          <a:prstGeom prst="rect">
            <a:avLst/>
          </a:prstGeom>
          <a:solidFill>
            <a:srgbClr val="71CFEB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20" tIns="10160" rIns="0" bIns="10160" numCol="1" spcCol="1270" anchor="ctr" anchorCtr="0">
            <a:noAutofit/>
          </a:bodyPr>
          <a:lstStyle/>
          <a:p>
            <a:pPr algn="ctr"/>
            <a:r>
              <a:rPr lang="ru-RU" sz="900" dirty="0">
                <a:solidFill>
                  <a:srgbClr val="002E5E"/>
                </a:solidFill>
                <a:latin typeface="Circe Bold" panose="020B06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МЕЖМОДУЛЬНЫЙ ПЕРИОД </a:t>
            </a:r>
          </a:p>
          <a:p>
            <a:pPr algn="ctr"/>
            <a:r>
              <a:rPr lang="ru-RU" sz="800" dirty="0">
                <a:solidFill>
                  <a:srgbClr val="002E5E"/>
                </a:solidFill>
                <a:latin typeface="Circe" panose="020B05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1 месяц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17BC1E0-F720-467E-AF40-5534BFB3742D}"/>
              </a:ext>
            </a:extLst>
          </p:cNvPr>
          <p:cNvSpPr/>
          <p:nvPr/>
        </p:nvSpPr>
        <p:spPr>
          <a:xfrm>
            <a:off x="750047" y="3106505"/>
            <a:ext cx="1572989" cy="650449"/>
          </a:xfrm>
          <a:prstGeom prst="roundRect">
            <a:avLst/>
          </a:prstGeom>
          <a:solidFill>
            <a:srgbClr val="002E5E"/>
          </a:solidFill>
          <a:ln>
            <a:solidFill>
              <a:srgbClr val="002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b="1" dirty="0">
                <a:solidFill>
                  <a:srgbClr val="71CFEB"/>
                </a:solidFill>
                <a:latin typeface="Circe Bold" panose="020B0602020203020203" pitchFamily="34" charset="-52"/>
              </a:rPr>
              <a:t>ТРЕНЕРЫ КОМАНД,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b="1" dirty="0">
                <a:solidFill>
                  <a:srgbClr val="71CFEB"/>
                </a:solidFill>
                <a:latin typeface="Circe Bold" panose="020B0602020203020203" pitchFamily="34" charset="-52"/>
              </a:rPr>
              <a:t>ФАСИЛИТАТОРЫ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b="1" dirty="0">
                <a:solidFill>
                  <a:srgbClr val="71CFEB"/>
                </a:solidFill>
                <a:latin typeface="Circe Bold" panose="020B0602020203020203" pitchFamily="34" charset="-52"/>
              </a:rPr>
              <a:t>ШКОЛЫ ЭКСПОРТА</a:t>
            </a:r>
          </a:p>
        </p:txBody>
      </p:sp>
      <p:sp>
        <p:nvSpPr>
          <p:cNvPr id="82" name="Скругленный прямоугольник 33">
            <a:extLst>
              <a:ext uri="{FF2B5EF4-FFF2-40B4-BE49-F238E27FC236}">
                <a16:creationId xmlns:a16="http://schemas.microsoft.com/office/drawing/2014/main" id="{55B34398-F0D4-42FF-9B38-81E1A3B93D78}"/>
              </a:ext>
            </a:extLst>
          </p:cNvPr>
          <p:cNvSpPr/>
          <p:nvPr/>
        </p:nvSpPr>
        <p:spPr>
          <a:xfrm>
            <a:off x="5686403" y="3158556"/>
            <a:ext cx="1172201" cy="546346"/>
          </a:xfrm>
          <a:prstGeom prst="roundRect">
            <a:avLst/>
          </a:prstGeom>
          <a:solidFill>
            <a:srgbClr val="71CF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buClr>
                <a:srgbClr val="203277"/>
              </a:buClr>
            </a:pPr>
            <a:r>
              <a:rPr lang="ru-RU" sz="900" dirty="0">
                <a:solidFill>
                  <a:srgbClr val="002E5E"/>
                </a:solidFill>
                <a:latin typeface="Circe Bold" panose="020B06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ОБУЧЕНИЕ/</a:t>
            </a:r>
          </a:p>
          <a:p>
            <a:pPr marL="0" lvl="1" algn="ctr">
              <a:buClr>
                <a:srgbClr val="203277"/>
              </a:buClr>
            </a:pPr>
            <a:r>
              <a:rPr lang="ru-RU" sz="900" dirty="0">
                <a:solidFill>
                  <a:srgbClr val="002E5E"/>
                </a:solidFill>
                <a:latin typeface="Circe Bold" panose="020B06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ФАСИЛИТАЦИЯ ПРАКТИК</a:t>
            </a:r>
          </a:p>
        </p:txBody>
      </p:sp>
      <p:sp>
        <p:nvSpPr>
          <p:cNvPr id="83" name="Скругленный прямоугольник 33">
            <a:extLst>
              <a:ext uri="{FF2B5EF4-FFF2-40B4-BE49-F238E27FC236}">
                <a16:creationId xmlns:a16="http://schemas.microsoft.com/office/drawing/2014/main" id="{A062991A-E5AC-48F9-99CD-19BE8E10E013}"/>
              </a:ext>
            </a:extLst>
          </p:cNvPr>
          <p:cNvSpPr/>
          <p:nvPr/>
        </p:nvSpPr>
        <p:spPr>
          <a:xfrm>
            <a:off x="8718230" y="3158556"/>
            <a:ext cx="1172201" cy="546346"/>
          </a:xfrm>
          <a:prstGeom prst="roundRect">
            <a:avLst/>
          </a:prstGeom>
          <a:solidFill>
            <a:srgbClr val="71CF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buClr>
                <a:srgbClr val="203277"/>
              </a:buClr>
            </a:pPr>
            <a:r>
              <a:rPr lang="ru-RU" sz="900" dirty="0">
                <a:solidFill>
                  <a:srgbClr val="002E5E"/>
                </a:solidFill>
                <a:latin typeface="Circe Bold" panose="020B06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ОБУЧЕНИЕ/</a:t>
            </a:r>
          </a:p>
          <a:p>
            <a:pPr marL="0" lvl="1" algn="ctr">
              <a:buClr>
                <a:srgbClr val="203277"/>
              </a:buClr>
            </a:pPr>
            <a:r>
              <a:rPr lang="ru-RU" sz="900" dirty="0">
                <a:solidFill>
                  <a:srgbClr val="002E5E"/>
                </a:solidFill>
                <a:latin typeface="Circe Bold" panose="020B06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ФАСИЛИТАЦИЯ ПРАКТИК</a:t>
            </a: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51390B86-4E70-4490-B03A-9BBF3E734E09}"/>
              </a:ext>
            </a:extLst>
          </p:cNvPr>
          <p:cNvSpPr/>
          <p:nvPr/>
        </p:nvSpPr>
        <p:spPr>
          <a:xfrm>
            <a:off x="750046" y="4009387"/>
            <a:ext cx="1572989" cy="650449"/>
          </a:xfrm>
          <a:prstGeom prst="roundRect">
            <a:avLst/>
          </a:prstGeom>
          <a:solidFill>
            <a:srgbClr val="002E5E"/>
          </a:solidFill>
          <a:ln>
            <a:solidFill>
              <a:srgbClr val="002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800" b="1" dirty="0">
                <a:solidFill>
                  <a:srgbClr val="71CFEB"/>
                </a:solidFill>
                <a:latin typeface="Circe Bold" panose="020B0602020203020203" pitchFamily="34" charset="-52"/>
              </a:rPr>
              <a:t>НАСТАВНИКИ ШКОЛЫ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800" b="1" dirty="0">
                <a:solidFill>
                  <a:srgbClr val="71CFEB"/>
                </a:solidFill>
                <a:latin typeface="Circe Bold" panose="020B0602020203020203" pitchFamily="34" charset="-52"/>
              </a:rPr>
              <a:t>ЭКСПОРТА + КЛИЕНТСКИЕ</a:t>
            </a: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</a:pPr>
            <a:r>
              <a:rPr lang="ru-RU" sz="800" b="1" dirty="0">
                <a:solidFill>
                  <a:srgbClr val="71CFEB"/>
                </a:solidFill>
                <a:latin typeface="Circe Bold" panose="020B0602020203020203" pitchFamily="34" charset="-52"/>
              </a:rPr>
              <a:t>МЕНЕДЖЕРЫ РЭЦ</a:t>
            </a:r>
          </a:p>
        </p:txBody>
      </p: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76CA53B8-3CAB-4AF9-B291-973B8A19EF73}"/>
              </a:ext>
            </a:extLst>
          </p:cNvPr>
          <p:cNvCxnSpPr>
            <a:cxnSpLocks/>
            <a:stCxn id="64" idx="2"/>
          </p:cNvCxnSpPr>
          <p:nvPr/>
        </p:nvCxnSpPr>
        <p:spPr>
          <a:xfrm>
            <a:off x="4773034" y="2655902"/>
            <a:ext cx="0" cy="1405536"/>
          </a:xfrm>
          <a:prstGeom prst="line">
            <a:avLst/>
          </a:prstGeom>
          <a:ln>
            <a:solidFill>
              <a:srgbClr val="002E5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A355CCAD-2209-4F35-A07B-EDF0208ECC95}"/>
              </a:ext>
            </a:extLst>
          </p:cNvPr>
          <p:cNvCxnSpPr/>
          <p:nvPr/>
        </p:nvCxnSpPr>
        <p:spPr>
          <a:xfrm>
            <a:off x="7789533" y="2655902"/>
            <a:ext cx="0" cy="1405536"/>
          </a:xfrm>
          <a:prstGeom prst="line">
            <a:avLst/>
          </a:prstGeom>
          <a:ln>
            <a:solidFill>
              <a:srgbClr val="002E5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F113610B-6533-433E-8BC7-A2FAEE879071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3271483" y="2664103"/>
            <a:ext cx="2083" cy="494453"/>
          </a:xfrm>
          <a:prstGeom prst="line">
            <a:avLst/>
          </a:prstGeom>
          <a:ln>
            <a:solidFill>
              <a:srgbClr val="002E5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0ECD5DD5-209D-49A3-877F-8749C3B3F60A}"/>
              </a:ext>
            </a:extLst>
          </p:cNvPr>
          <p:cNvCxnSpPr>
            <a:cxnSpLocks/>
          </p:cNvCxnSpPr>
          <p:nvPr/>
        </p:nvCxnSpPr>
        <p:spPr>
          <a:xfrm>
            <a:off x="6267386" y="2664103"/>
            <a:ext cx="2083" cy="494453"/>
          </a:xfrm>
          <a:prstGeom prst="line">
            <a:avLst/>
          </a:prstGeom>
          <a:ln>
            <a:solidFill>
              <a:srgbClr val="002E5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CF57A6D6-0447-4D2B-AB16-DD0172F939A2}"/>
              </a:ext>
            </a:extLst>
          </p:cNvPr>
          <p:cNvCxnSpPr>
            <a:cxnSpLocks/>
          </p:cNvCxnSpPr>
          <p:nvPr/>
        </p:nvCxnSpPr>
        <p:spPr>
          <a:xfrm>
            <a:off x="9283884" y="2664103"/>
            <a:ext cx="2083" cy="494453"/>
          </a:xfrm>
          <a:prstGeom prst="line">
            <a:avLst/>
          </a:prstGeom>
          <a:ln>
            <a:solidFill>
              <a:srgbClr val="002E5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Скругленный прямоугольник 33">
            <a:extLst>
              <a:ext uri="{FF2B5EF4-FFF2-40B4-BE49-F238E27FC236}">
                <a16:creationId xmlns:a16="http://schemas.microsoft.com/office/drawing/2014/main" id="{C422119B-2448-4C6E-9DDF-557CAF3E2CAB}"/>
              </a:ext>
            </a:extLst>
          </p:cNvPr>
          <p:cNvSpPr/>
          <p:nvPr/>
        </p:nvSpPr>
        <p:spPr>
          <a:xfrm>
            <a:off x="4186933" y="4061438"/>
            <a:ext cx="1172201" cy="546346"/>
          </a:xfrm>
          <a:prstGeom prst="roundRect">
            <a:avLst/>
          </a:prstGeom>
          <a:solidFill>
            <a:srgbClr val="71CF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buClr>
                <a:srgbClr val="203277"/>
              </a:buClr>
            </a:pPr>
            <a:r>
              <a:rPr lang="ru-RU" sz="700" dirty="0">
                <a:solidFill>
                  <a:srgbClr val="002E5E"/>
                </a:solidFill>
                <a:latin typeface="Circe Bold" panose="020B06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ПРОРАБОТКА ЭКСПОРТНОГО ПРОЕКТА + УСЛУГИ РЭЦ</a:t>
            </a:r>
          </a:p>
        </p:txBody>
      </p:sp>
      <p:sp>
        <p:nvSpPr>
          <p:cNvPr id="95" name="Скругленный прямоугольник 33">
            <a:extLst>
              <a:ext uri="{FF2B5EF4-FFF2-40B4-BE49-F238E27FC236}">
                <a16:creationId xmlns:a16="http://schemas.microsoft.com/office/drawing/2014/main" id="{6DFDFE59-B9C1-4A46-A6B3-2A25A0A77F1D}"/>
              </a:ext>
            </a:extLst>
          </p:cNvPr>
          <p:cNvSpPr/>
          <p:nvPr/>
        </p:nvSpPr>
        <p:spPr>
          <a:xfrm>
            <a:off x="7218669" y="4061438"/>
            <a:ext cx="1172201" cy="546346"/>
          </a:xfrm>
          <a:prstGeom prst="roundRect">
            <a:avLst/>
          </a:prstGeom>
          <a:solidFill>
            <a:srgbClr val="71CF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buClr>
                <a:srgbClr val="203277"/>
              </a:buClr>
            </a:pPr>
            <a:r>
              <a:rPr lang="ru-RU" sz="700" dirty="0">
                <a:solidFill>
                  <a:srgbClr val="002E5E"/>
                </a:solidFill>
                <a:latin typeface="Circe Bold" panose="020B0602020203020203" pitchFamily="34" charset="-52"/>
                <a:ea typeface="Segoe UI" panose="020B0502040204020203" pitchFamily="34" charset="0"/>
                <a:cs typeface="Segoe UI" panose="020B0502040204020203" pitchFamily="34" charset="0"/>
              </a:rPr>
              <a:t>ПРОРАБОТКА ЭКСПОРТНОГО ПРОЕКТА + УСЛУГИ РЭЦ</a:t>
            </a:r>
          </a:p>
        </p:txBody>
      </p:sp>
    </p:spTree>
    <p:extLst>
      <p:ext uri="{BB962C8B-B14F-4D97-AF65-F5344CB8AC3E}">
        <p14:creationId xmlns:p14="http://schemas.microsoft.com/office/powerpoint/2010/main" val="1376000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3F7F273-9D94-AF42-8824-F3B608B6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9766" y="6356350"/>
            <a:ext cx="372004" cy="349250"/>
          </a:xfrm>
        </p:spPr>
        <p:txBody>
          <a:bodyPr/>
          <a:lstStyle/>
          <a:p>
            <a:fld id="{797ABEFC-1670-8A49-B2BE-FEA06EC01022}" type="slidenum">
              <a:rPr lang="ru-RU"/>
              <a:pPr/>
              <a:t>8</a:t>
            </a:fld>
            <a:endParaRPr lang="ru-RU"/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9AA721F7-52A9-4F99-A4F4-03116C959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942" y="385911"/>
            <a:ext cx="9505950" cy="415508"/>
          </a:xfrm>
        </p:spPr>
        <p:txBody>
          <a:bodyPr/>
          <a:lstStyle/>
          <a:p>
            <a:r>
              <a:rPr lang="ru-RU" sz="2800" dirty="0">
                <a:latin typeface="Circe Extra Bold" panose="020B0802020203020203" pitchFamily="34" charset="-52"/>
              </a:rPr>
              <a:t>СОДЕРЖАНИЕ МОДУЛЕЙ </a:t>
            </a:r>
            <a:r>
              <a:rPr lang="ru-RU" sz="2800" dirty="0">
                <a:solidFill>
                  <a:srgbClr val="E21F2E"/>
                </a:solidFill>
                <a:latin typeface="Circe Extra Bold" panose="020B0802020203020203" pitchFamily="34" charset="-52"/>
              </a:rPr>
              <a:t>АКСЕЛЕРАТОРА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9AEC9D8-C2C3-4402-AD2C-7FA22623DC69}"/>
              </a:ext>
            </a:extLst>
          </p:cNvPr>
          <p:cNvSpPr/>
          <p:nvPr/>
        </p:nvSpPr>
        <p:spPr>
          <a:xfrm>
            <a:off x="918262" y="2139636"/>
            <a:ext cx="727658" cy="727658"/>
          </a:xfrm>
          <a:prstGeom prst="rect">
            <a:avLst/>
          </a:prstGeom>
          <a:noFill/>
          <a:ln w="19050">
            <a:solidFill>
              <a:srgbClr val="E2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E21F2E"/>
                </a:solidFill>
                <a:latin typeface="Circe Extra Bold" panose="020B0802020203020203"/>
              </a:rPr>
              <a:t>1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7C82A7A-6544-48FC-B427-E2C7F9A15D54}"/>
              </a:ext>
            </a:extLst>
          </p:cNvPr>
          <p:cNvSpPr/>
          <p:nvPr/>
        </p:nvSpPr>
        <p:spPr>
          <a:xfrm>
            <a:off x="1895198" y="2001220"/>
            <a:ext cx="7942931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rgbClr val="002E5E"/>
                </a:solidFill>
                <a:latin typeface="Circe Extra Bold" panose="020B0802020203020203" pitchFamily="34" charset="-52"/>
              </a:rPr>
              <a:t>ПОДГОТОВКА ПРЕДПРИЯТИЯ К ЭКСПОРТУ</a:t>
            </a: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E21F2E"/>
                </a:solidFill>
                <a:latin typeface="Circe" panose="020B0502020203020203" pitchFamily="34" charset="-52"/>
              </a:rPr>
              <a:t>В модуле: </a:t>
            </a:r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риски экспортной деятельности, система господдержки экспорта. Вы научитесь правильно выбирать рынки и искать покупателей своей продукции, освоите вопросы сертификации экспортного товара, увеличения его конкурентоспособности и инструменты Интернет-продвижения.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02DB396-B275-4946-B77C-8811FB61416D}"/>
              </a:ext>
            </a:extLst>
          </p:cNvPr>
          <p:cNvSpPr/>
          <p:nvPr/>
        </p:nvSpPr>
        <p:spPr>
          <a:xfrm>
            <a:off x="918262" y="4106183"/>
            <a:ext cx="727658" cy="727658"/>
          </a:xfrm>
          <a:prstGeom prst="rect">
            <a:avLst/>
          </a:prstGeom>
          <a:noFill/>
          <a:ln w="19050">
            <a:solidFill>
              <a:srgbClr val="E2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E21F2E"/>
                </a:solidFill>
                <a:latin typeface="Circe Extra Bold" panose="020B0802020203020203"/>
              </a:rPr>
              <a:t>2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0B49FD4-A96C-4C97-87F8-77C315B8D571}"/>
              </a:ext>
            </a:extLst>
          </p:cNvPr>
          <p:cNvSpPr/>
          <p:nvPr/>
        </p:nvSpPr>
        <p:spPr>
          <a:xfrm>
            <a:off x="1895198" y="3967767"/>
            <a:ext cx="7942931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002E5E"/>
                </a:solidFill>
                <a:latin typeface="Circe Extra Bold" panose="020B0802020203020203" pitchFamily="34" charset="-52"/>
              </a:rPr>
              <a:t>ФОРМИРОВАНИЕ КОНКУРЕНТОСПОСОБНОГО ПРЕДЛОЖЕНИЯ</a:t>
            </a: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E21F2E"/>
                </a:solidFill>
                <a:latin typeface="Circe" panose="020B0502020203020203" pitchFamily="34" charset="-52"/>
              </a:rPr>
              <a:t>В модуле: </a:t>
            </a:r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изучение затратной стороны экспортной деятельности, инструменты минимизации финансовых рисков, пред- и </a:t>
            </a:r>
            <a:r>
              <a:rPr lang="ru-RU" sz="1600" dirty="0" err="1">
                <a:solidFill>
                  <a:srgbClr val="002E5E"/>
                </a:solidFill>
                <a:latin typeface="Circe" panose="020B0502020203020203" pitchFamily="34" charset="-52"/>
              </a:rPr>
              <a:t>постэкспортное</a:t>
            </a:r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 финансирование, вопросы международной транспортной логистики, таможенного оформления и т.д.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5654EF15-11BB-460A-9153-5807E00E2B88}"/>
              </a:ext>
            </a:extLst>
          </p:cNvPr>
          <p:cNvGrpSpPr/>
          <p:nvPr/>
        </p:nvGrpSpPr>
        <p:grpSpPr>
          <a:xfrm>
            <a:off x="7375979" y="801419"/>
            <a:ext cx="830524" cy="219456"/>
            <a:chOff x="5128079" y="483937"/>
            <a:chExt cx="830524" cy="219456"/>
          </a:xfrm>
          <a:solidFill>
            <a:srgbClr val="71CFEB"/>
          </a:solidFill>
        </p:grpSpPr>
        <p:sp>
          <p:nvSpPr>
            <p:cNvPr id="10" name="Стрелка: шеврон 9">
              <a:extLst>
                <a:ext uri="{FF2B5EF4-FFF2-40B4-BE49-F238E27FC236}">
                  <a16:creationId xmlns:a16="http://schemas.microsoft.com/office/drawing/2014/main" id="{81BCDAB5-9411-458B-BBC7-2DE25A8DE26F}"/>
                </a:ext>
              </a:extLst>
            </p:cNvPr>
            <p:cNvSpPr/>
            <p:nvPr/>
          </p:nvSpPr>
          <p:spPr>
            <a:xfrm>
              <a:off x="5128079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Стрелка: шеврон 10">
              <a:extLst>
                <a:ext uri="{FF2B5EF4-FFF2-40B4-BE49-F238E27FC236}">
                  <a16:creationId xmlns:a16="http://schemas.microsoft.com/office/drawing/2014/main" id="{CABF47EB-8B30-43A1-8D5A-C99F3E6B3104}"/>
                </a:ext>
              </a:extLst>
            </p:cNvPr>
            <p:cNvSpPr/>
            <p:nvPr/>
          </p:nvSpPr>
          <p:spPr>
            <a:xfrm>
              <a:off x="5455077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" name="Стрелка: шеврон 11">
              <a:extLst>
                <a:ext uri="{FF2B5EF4-FFF2-40B4-BE49-F238E27FC236}">
                  <a16:creationId xmlns:a16="http://schemas.microsoft.com/office/drawing/2014/main" id="{CC12F38A-AE88-46DC-9D42-91A3836CF055}"/>
                </a:ext>
              </a:extLst>
            </p:cNvPr>
            <p:cNvSpPr/>
            <p:nvPr/>
          </p:nvSpPr>
          <p:spPr>
            <a:xfrm>
              <a:off x="5782075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B2A8932-250E-4DC3-80ED-0BE85E587DCE}"/>
              </a:ext>
            </a:extLst>
          </p:cNvPr>
          <p:cNvSpPr/>
          <p:nvPr/>
        </p:nvSpPr>
        <p:spPr>
          <a:xfrm>
            <a:off x="1282091" y="5948869"/>
            <a:ext cx="10076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E21F2E"/>
                </a:solidFill>
                <a:latin typeface="Circe-Bold" panose="020B0602020203020203" pitchFamily="34" charset="-52"/>
              </a:rPr>
              <a:t>ВАЖНО: в программу «Акселератор экспортного роста» интегрированы знания и механизмы</a:t>
            </a:r>
          </a:p>
          <a:p>
            <a:r>
              <a:rPr lang="ru-RU" sz="1400" b="1" dirty="0">
                <a:solidFill>
                  <a:srgbClr val="E21F2E"/>
                </a:solidFill>
                <a:latin typeface="Circe-Bold" panose="020B0602020203020203" pitchFamily="34" charset="-52"/>
              </a:rPr>
              <a:t>реализации всех доступных в настоящее время инструментов государственной поддержки экспорта</a:t>
            </a:r>
            <a:endParaRPr lang="ru-RU" sz="1400" dirty="0">
              <a:solidFill>
                <a:srgbClr val="E21F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03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3F7F273-9D94-AF42-8824-F3B608B65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ABEFC-1670-8A49-B2BE-FEA06EC01022}" type="slidenum">
              <a:rPr lang="ru-RU"/>
              <a:pPr/>
              <a:t>9</a:t>
            </a:fld>
            <a:endParaRPr lang="ru-RU"/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9AA721F7-52A9-4F99-A4F4-03116C959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3942" y="385911"/>
            <a:ext cx="9505950" cy="415508"/>
          </a:xfrm>
        </p:spPr>
        <p:txBody>
          <a:bodyPr/>
          <a:lstStyle/>
          <a:p>
            <a:r>
              <a:rPr lang="ru-RU" sz="2800" dirty="0">
                <a:latin typeface="Circe Extra Bold" panose="020B0802020203020203" pitchFamily="34" charset="-52"/>
              </a:rPr>
              <a:t>СОДЕРЖАНИЕ МОДУЛЕЙ </a:t>
            </a:r>
            <a:r>
              <a:rPr lang="ru-RU" sz="2800" dirty="0">
                <a:solidFill>
                  <a:srgbClr val="E21F2E"/>
                </a:solidFill>
                <a:latin typeface="Circe Extra Bold" panose="020B0802020203020203" pitchFamily="34" charset="-52"/>
              </a:rPr>
              <a:t>АКСЕЛЕРАТОРА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9AEC9D8-C2C3-4402-AD2C-7FA22623DC69}"/>
              </a:ext>
            </a:extLst>
          </p:cNvPr>
          <p:cNvSpPr/>
          <p:nvPr/>
        </p:nvSpPr>
        <p:spPr>
          <a:xfrm>
            <a:off x="918262" y="1901892"/>
            <a:ext cx="727658" cy="727658"/>
          </a:xfrm>
          <a:prstGeom prst="rect">
            <a:avLst/>
          </a:prstGeom>
          <a:noFill/>
          <a:ln w="19050">
            <a:solidFill>
              <a:srgbClr val="E21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E21F2E"/>
                </a:solidFill>
                <a:latin typeface="Circe Extra Bold" panose="020B0802020203020203"/>
              </a:rPr>
              <a:t>3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7C82A7A-6544-48FC-B427-E2C7F9A15D54}"/>
              </a:ext>
            </a:extLst>
          </p:cNvPr>
          <p:cNvSpPr/>
          <p:nvPr/>
        </p:nvSpPr>
        <p:spPr>
          <a:xfrm>
            <a:off x="1895198" y="1763476"/>
            <a:ext cx="7942931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rgbClr val="002E5E"/>
                </a:solidFill>
                <a:latin typeface="Circe Extra Bold" panose="020B0802020203020203" pitchFamily="34" charset="-52"/>
              </a:rPr>
              <a:t>ЗАКЛЮЧЕНИЕ ВНЕШНЕТОРГОВОГО КОНТРАКТА</a:t>
            </a:r>
          </a:p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rgbClr val="E21F2E"/>
                </a:solidFill>
                <a:latin typeface="Circe" panose="020B0502020203020203" pitchFamily="34" charset="-52"/>
              </a:rPr>
              <a:t>В модуле: </a:t>
            </a:r>
            <a:r>
              <a:rPr lang="ru-RU" sz="1600" dirty="0">
                <a:solidFill>
                  <a:srgbClr val="002E5E"/>
                </a:solidFill>
                <a:latin typeface="Circe" panose="020B0502020203020203" pitchFamily="34" charset="-52"/>
              </a:rPr>
              <a:t>существенные условия внешнеторгового контракта, вопросы валютного контроля и хеджирования валютных рисков, возмещение валютного НДС, а также экспортного контроля.</a:t>
            </a:r>
            <a:r>
              <a:rPr lang="ru-RU" sz="1600" dirty="0">
                <a:solidFill>
                  <a:srgbClr val="E21F2E"/>
                </a:solidFill>
                <a:latin typeface="Circe" panose="020B0502020203020203" pitchFamily="34" charset="-52"/>
              </a:rPr>
              <a:t> </a:t>
            </a:r>
            <a:endParaRPr lang="ru-RU" sz="1600" dirty="0">
              <a:solidFill>
                <a:srgbClr val="002E5E"/>
              </a:solidFill>
              <a:latin typeface="Circe" panose="020B0502020203020203" pitchFamily="34" charset="-52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D08385A-4920-47AF-8B9A-C7AD5157EA27}"/>
              </a:ext>
            </a:extLst>
          </p:cNvPr>
          <p:cNvSpPr/>
          <p:nvPr/>
        </p:nvSpPr>
        <p:spPr>
          <a:xfrm>
            <a:off x="1282091" y="5948869"/>
            <a:ext cx="100765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E21F2E"/>
                </a:solidFill>
                <a:latin typeface="Circe-Bold" panose="020B0602020203020203" pitchFamily="34" charset="-52"/>
              </a:rPr>
              <a:t>ВАЖНО: в программу «Акселератор экспортного роста» интегрированы знания и механизмы</a:t>
            </a:r>
          </a:p>
          <a:p>
            <a:r>
              <a:rPr lang="ru-RU" sz="1400" b="1" dirty="0">
                <a:solidFill>
                  <a:srgbClr val="E21F2E"/>
                </a:solidFill>
                <a:latin typeface="Circe-Bold" panose="020B0602020203020203" pitchFamily="34" charset="-52"/>
              </a:rPr>
              <a:t>реализации всех доступных в настоящее время инструментов государственной поддержки экспорта</a:t>
            </a:r>
            <a:endParaRPr lang="ru-RU" sz="1400" dirty="0">
              <a:solidFill>
                <a:srgbClr val="E21F2E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26D2EC2-4D61-429B-83A1-93A952BFC1DB}"/>
              </a:ext>
            </a:extLst>
          </p:cNvPr>
          <p:cNvGrpSpPr/>
          <p:nvPr/>
        </p:nvGrpSpPr>
        <p:grpSpPr>
          <a:xfrm>
            <a:off x="7375979" y="801419"/>
            <a:ext cx="830524" cy="219456"/>
            <a:chOff x="5128079" y="483937"/>
            <a:chExt cx="830524" cy="219456"/>
          </a:xfrm>
          <a:solidFill>
            <a:srgbClr val="71CFEB"/>
          </a:solidFill>
        </p:grpSpPr>
        <p:sp>
          <p:nvSpPr>
            <p:cNvPr id="10" name="Стрелка: шеврон 9">
              <a:extLst>
                <a:ext uri="{FF2B5EF4-FFF2-40B4-BE49-F238E27FC236}">
                  <a16:creationId xmlns:a16="http://schemas.microsoft.com/office/drawing/2014/main" id="{73D40BA2-1505-4C51-8B49-7A09904710B4}"/>
                </a:ext>
              </a:extLst>
            </p:cNvPr>
            <p:cNvSpPr/>
            <p:nvPr/>
          </p:nvSpPr>
          <p:spPr>
            <a:xfrm>
              <a:off x="5128079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Стрелка: шеврон 10">
              <a:extLst>
                <a:ext uri="{FF2B5EF4-FFF2-40B4-BE49-F238E27FC236}">
                  <a16:creationId xmlns:a16="http://schemas.microsoft.com/office/drawing/2014/main" id="{063998F0-4C33-49DE-9FAA-8F99AE621E10}"/>
                </a:ext>
              </a:extLst>
            </p:cNvPr>
            <p:cNvSpPr/>
            <p:nvPr/>
          </p:nvSpPr>
          <p:spPr>
            <a:xfrm>
              <a:off x="5455077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" name="Стрелка: шеврон 11">
              <a:extLst>
                <a:ext uri="{FF2B5EF4-FFF2-40B4-BE49-F238E27FC236}">
                  <a16:creationId xmlns:a16="http://schemas.microsoft.com/office/drawing/2014/main" id="{6C7D1E5C-83EA-4914-84B3-F0BEF7A5A9B5}"/>
                </a:ext>
              </a:extLst>
            </p:cNvPr>
            <p:cNvSpPr/>
            <p:nvPr/>
          </p:nvSpPr>
          <p:spPr>
            <a:xfrm>
              <a:off x="5782075" y="483937"/>
              <a:ext cx="176528" cy="219456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49441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8436</TotalTime>
  <Words>794</Words>
  <Application>Microsoft Office PowerPoint</Application>
  <PresentationFormat>Широкоэкранный</PresentationFormat>
  <Paragraphs>156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Calibri</vt:lpstr>
      <vt:lpstr>Circe</vt:lpstr>
      <vt:lpstr>Circe Bold</vt:lpstr>
      <vt:lpstr>Circe Extra Bold</vt:lpstr>
      <vt:lpstr>Circe-Bold</vt:lpstr>
      <vt:lpstr>Circe-Light</vt:lpstr>
      <vt:lpstr>Circe-Regular</vt:lpstr>
      <vt:lpstr>Segoe UI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Станислав Новиков</dc:creator>
  <cp:lastModifiedBy>Михайлов Алексей Сергеевич</cp:lastModifiedBy>
  <cp:revision>307</cp:revision>
  <dcterms:created xsi:type="dcterms:W3CDTF">2020-08-06T10:04:44Z</dcterms:created>
  <dcterms:modified xsi:type="dcterms:W3CDTF">2022-08-02T12:34:20Z</dcterms:modified>
</cp:coreProperties>
</file>